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6"/>
  </p:notesMasterIdLst>
  <p:sldIdLst>
    <p:sldId id="256" r:id="rId3"/>
    <p:sldId id="332" r:id="rId4"/>
    <p:sldId id="304" r:id="rId5"/>
    <p:sldId id="333" r:id="rId6"/>
    <p:sldId id="327" r:id="rId7"/>
    <p:sldId id="307" r:id="rId8"/>
    <p:sldId id="308" r:id="rId9"/>
    <p:sldId id="309" r:id="rId10"/>
    <p:sldId id="330" r:id="rId11"/>
    <p:sldId id="331" r:id="rId12"/>
    <p:sldId id="314" r:id="rId13"/>
    <p:sldId id="315" r:id="rId14"/>
    <p:sldId id="338" r:id="rId15"/>
    <p:sldId id="319" r:id="rId16"/>
    <p:sldId id="320" r:id="rId17"/>
    <p:sldId id="321" r:id="rId18"/>
    <p:sldId id="336" r:id="rId19"/>
    <p:sldId id="322" r:id="rId20"/>
    <p:sldId id="323" r:id="rId21"/>
    <p:sldId id="329" r:id="rId22"/>
    <p:sldId id="324" r:id="rId23"/>
    <p:sldId id="326" r:id="rId24"/>
    <p:sldId id="337" r:id="rId25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1E5FB"/>
    <a:srgbClr val="BEDBFA"/>
    <a:srgbClr val="AC249C"/>
    <a:srgbClr val="FF9999"/>
    <a:srgbClr val="A316A6"/>
    <a:srgbClr val="DD23E1"/>
    <a:srgbClr val="0099FF"/>
    <a:srgbClr val="00CCFF"/>
    <a:srgbClr val="66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09" autoAdjust="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B177A17-C44E-4DF9-A496-ACA31E2ED11C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A3E0FE0-3851-4427-8212-0CB5090E9932}">
      <dgm:prSet phldrT="[Текст]" custT="1"/>
      <dgm:spPr/>
      <dgm:t>
        <a:bodyPr/>
        <a:lstStyle/>
        <a:p>
          <a:r>
            <a:rPr lang="ru-RU" sz="32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Методический </a:t>
          </a:r>
        </a:p>
        <a:p>
          <a:r>
            <a:rPr lang="ru-RU" sz="32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совет школы</a:t>
          </a:r>
          <a:endParaRPr lang="ru-RU" sz="3200" b="1" dirty="0">
            <a:solidFill>
              <a:srgbClr val="C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E711DF1-EB6B-4D75-8F6F-4E285A07728A}" type="parTrans" cxnId="{CE5792FC-6018-4A58-8E49-6C4D5CB99886}">
      <dgm:prSet/>
      <dgm:spPr/>
      <dgm:t>
        <a:bodyPr/>
        <a:lstStyle/>
        <a:p>
          <a:endParaRPr lang="ru-RU"/>
        </a:p>
      </dgm:t>
    </dgm:pt>
    <dgm:pt modelId="{D066EB4D-9B13-47C0-A4FA-902CACC80DE8}" type="sibTrans" cxnId="{CE5792FC-6018-4A58-8E49-6C4D5CB99886}">
      <dgm:prSet/>
      <dgm:spPr/>
      <dgm:t>
        <a:bodyPr/>
        <a:lstStyle/>
        <a:p>
          <a:endParaRPr lang="ru-RU"/>
        </a:p>
      </dgm:t>
    </dgm:pt>
    <dgm:pt modelId="{A264E60B-C8C6-4BBE-A67A-E4F07AC468B5}">
      <dgm:prSet phldrT="[Текст]" custT="1"/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ШМО гуманитарного цикла</a:t>
          </a:r>
          <a:endParaRPr lang="ru-RU" sz="24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33BB5DF-0B86-4401-ADBE-09E2CBB4CBFB}" type="parTrans" cxnId="{2B06105A-67D5-4EB7-BEBD-446C71236A9D}">
      <dgm:prSet/>
      <dgm:spPr>
        <a:solidFill>
          <a:schemeClr val="tx1"/>
        </a:solidFill>
      </dgm:spPr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025D3ADC-3159-47AF-865B-F01E60826A06}" type="sibTrans" cxnId="{2B06105A-67D5-4EB7-BEBD-446C71236A9D}">
      <dgm:prSet/>
      <dgm:spPr/>
      <dgm:t>
        <a:bodyPr/>
        <a:lstStyle/>
        <a:p>
          <a:endParaRPr lang="ru-RU"/>
        </a:p>
      </dgm:t>
    </dgm:pt>
    <dgm:pt modelId="{A25F3228-D844-4548-88BF-820FCAE7919F}">
      <dgm:prSet phldrT="[Текст]" custT="1"/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ШМО естественно-математического цикла</a:t>
          </a:r>
          <a:endParaRPr lang="ru-RU" sz="24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0090F64-15DD-459E-BE7E-4B4648F91630}" type="parTrans" cxnId="{633B01ED-1FDB-43A0-96C3-D1B33F8322E6}">
      <dgm:prSet/>
      <dgm:spPr>
        <a:solidFill>
          <a:schemeClr val="tx1"/>
        </a:solidFill>
      </dgm:spPr>
      <dgm:t>
        <a:bodyPr/>
        <a:lstStyle/>
        <a:p>
          <a:endParaRPr lang="ru-RU"/>
        </a:p>
      </dgm:t>
    </dgm:pt>
    <dgm:pt modelId="{05A57348-0E80-45FF-9B07-EF12251F63CB}" type="sibTrans" cxnId="{633B01ED-1FDB-43A0-96C3-D1B33F8322E6}">
      <dgm:prSet/>
      <dgm:spPr/>
      <dgm:t>
        <a:bodyPr/>
        <a:lstStyle/>
        <a:p>
          <a:endParaRPr lang="ru-RU"/>
        </a:p>
      </dgm:t>
    </dgm:pt>
    <dgm:pt modelId="{6324211F-C2AA-438E-BAAF-13825F90E566}">
      <dgm:prSet phldrT="[Текст]" custT="1"/>
      <dgm:spPr/>
      <dgm:t>
        <a:bodyPr/>
        <a:lstStyle/>
        <a:p>
          <a:pPr>
            <a:lnSpc>
              <a:spcPct val="100000"/>
            </a:lnSpc>
          </a:pPr>
          <a:r>
            <a:rPr lang="ru-RU" sz="2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ШМО  классных </a:t>
          </a:r>
        </a:p>
        <a:p>
          <a:pPr>
            <a:lnSpc>
              <a:spcPct val="100000"/>
            </a:lnSpc>
          </a:pPr>
          <a:r>
            <a:rPr lang="ru-RU" sz="2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руководителей </a:t>
          </a:r>
          <a:endParaRPr lang="ru-RU" sz="24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2BB935D-4499-4EF5-8997-EF164D4904AA}" type="parTrans" cxnId="{04C7F056-0261-4E65-9A0B-CABA9B2B1794}">
      <dgm:prSet/>
      <dgm:spPr>
        <a:solidFill>
          <a:schemeClr val="tx1"/>
        </a:solidFill>
      </dgm:spPr>
      <dgm:t>
        <a:bodyPr/>
        <a:lstStyle/>
        <a:p>
          <a:endParaRPr lang="ru-RU"/>
        </a:p>
      </dgm:t>
    </dgm:pt>
    <dgm:pt modelId="{53FA34C1-4885-467B-A233-E40AEF36F1A7}" type="sibTrans" cxnId="{04C7F056-0261-4E65-9A0B-CABA9B2B1794}">
      <dgm:prSet/>
      <dgm:spPr/>
      <dgm:t>
        <a:bodyPr/>
        <a:lstStyle/>
        <a:p>
          <a:endParaRPr lang="ru-RU"/>
        </a:p>
      </dgm:t>
    </dgm:pt>
    <dgm:pt modelId="{8F72575F-8872-419B-8E74-0F913B554377}">
      <dgm:prSet/>
      <dgm:spPr/>
      <dgm:t>
        <a:bodyPr/>
        <a:lstStyle/>
        <a:p>
          <a:endParaRPr lang="ru-RU"/>
        </a:p>
      </dgm:t>
    </dgm:pt>
    <dgm:pt modelId="{CE7613E7-DC81-4D11-85F4-92F1C734D3AF}" type="parTrans" cxnId="{80B20AE7-376C-4A2D-AAAE-2CDFC48A9020}">
      <dgm:prSet/>
      <dgm:spPr/>
      <dgm:t>
        <a:bodyPr/>
        <a:lstStyle/>
        <a:p>
          <a:endParaRPr lang="ru-RU"/>
        </a:p>
      </dgm:t>
    </dgm:pt>
    <dgm:pt modelId="{B9460A83-C7BA-4889-9E54-B9E3D21CC24C}" type="sibTrans" cxnId="{80B20AE7-376C-4A2D-AAAE-2CDFC48A9020}">
      <dgm:prSet/>
      <dgm:spPr/>
      <dgm:t>
        <a:bodyPr/>
        <a:lstStyle/>
        <a:p>
          <a:endParaRPr lang="ru-RU"/>
        </a:p>
      </dgm:t>
    </dgm:pt>
    <dgm:pt modelId="{9B32543C-26C9-4712-B1E7-04977E5CD203}">
      <dgm:prSet/>
      <dgm:spPr/>
      <dgm:t>
        <a:bodyPr/>
        <a:lstStyle/>
        <a:p>
          <a:endParaRPr lang="ru-RU"/>
        </a:p>
      </dgm:t>
    </dgm:pt>
    <dgm:pt modelId="{E1168B16-B598-425E-8AD1-B6943FE281B9}" type="parTrans" cxnId="{B2365623-4363-46D6-9ABE-DD5A02772FB9}">
      <dgm:prSet/>
      <dgm:spPr/>
      <dgm:t>
        <a:bodyPr/>
        <a:lstStyle/>
        <a:p>
          <a:endParaRPr lang="ru-RU"/>
        </a:p>
      </dgm:t>
    </dgm:pt>
    <dgm:pt modelId="{220FE0A7-5BA1-4152-922E-AEEBE94B539D}" type="sibTrans" cxnId="{B2365623-4363-46D6-9ABE-DD5A02772FB9}">
      <dgm:prSet/>
      <dgm:spPr/>
      <dgm:t>
        <a:bodyPr/>
        <a:lstStyle/>
        <a:p>
          <a:endParaRPr lang="ru-RU"/>
        </a:p>
      </dgm:t>
    </dgm:pt>
    <dgm:pt modelId="{4A81BC2D-E415-487A-941C-22475D7D74D9}" type="pres">
      <dgm:prSet presAssocID="{4B177A17-C44E-4DF9-A496-ACA31E2ED11C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1536A9D-1EAD-4B1A-A096-C1841A80E8C2}" type="pres">
      <dgm:prSet presAssocID="{CA3E0FE0-3851-4427-8212-0CB5090E9932}" presName="centerShape" presStyleLbl="node0" presStyleIdx="0" presStyleCnt="1" custScaleX="182410" custLinFactNeighborX="-852" custLinFactNeighborY="-682"/>
      <dgm:spPr/>
      <dgm:t>
        <a:bodyPr/>
        <a:lstStyle/>
        <a:p>
          <a:endParaRPr lang="ru-RU"/>
        </a:p>
      </dgm:t>
    </dgm:pt>
    <dgm:pt modelId="{00DBDE33-296E-4B10-98DA-EFCC4D8D7E1B}" type="pres">
      <dgm:prSet presAssocID="{C33BB5DF-0B86-4401-ADBE-09E2CBB4CBFB}" presName="parTrans" presStyleLbl="bgSibTrans2D1" presStyleIdx="0" presStyleCnt="3" custLinFactNeighborX="-5455" custLinFactNeighborY="40741"/>
      <dgm:spPr/>
      <dgm:t>
        <a:bodyPr/>
        <a:lstStyle/>
        <a:p>
          <a:endParaRPr lang="ru-RU"/>
        </a:p>
      </dgm:t>
    </dgm:pt>
    <dgm:pt modelId="{9AF8D6F1-EBDB-48A1-81AF-57108F042A57}" type="pres">
      <dgm:prSet presAssocID="{A264E60B-C8C6-4BBE-A67A-E4F07AC468B5}" presName="node" presStyleLbl="node1" presStyleIdx="0" presStyleCnt="3" custScaleX="123989" custRadScaleRad="115871" custRadScaleInc="533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68B038-5B8B-431E-A80A-430A10EDC64D}" type="pres">
      <dgm:prSet presAssocID="{10090F64-15DD-459E-BE7E-4B4648F91630}" presName="parTrans" presStyleLbl="bgSibTrans2D1" presStyleIdx="1" presStyleCnt="3" custLinFactNeighborX="6542" custLinFactNeighborY="26649"/>
      <dgm:spPr/>
      <dgm:t>
        <a:bodyPr/>
        <a:lstStyle/>
        <a:p>
          <a:endParaRPr lang="ru-RU"/>
        </a:p>
      </dgm:t>
    </dgm:pt>
    <dgm:pt modelId="{1D677C03-FCA9-4076-ACC4-13FC3B92EC97}" type="pres">
      <dgm:prSet presAssocID="{A25F3228-D844-4548-88BF-820FCAE7919F}" presName="node" presStyleLbl="node1" presStyleIdx="1" presStyleCnt="3" custScaleX="13055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1D9CB3-52DE-469B-922B-9AB0FE48A1C1}" type="pres">
      <dgm:prSet presAssocID="{22BB935D-4499-4EF5-8997-EF164D4904AA}" presName="parTrans" presStyleLbl="bgSibTrans2D1" presStyleIdx="2" presStyleCnt="3" custLinFactNeighborX="5461" custLinFactNeighborY="31363"/>
      <dgm:spPr/>
      <dgm:t>
        <a:bodyPr/>
        <a:lstStyle/>
        <a:p>
          <a:endParaRPr lang="ru-RU"/>
        </a:p>
      </dgm:t>
    </dgm:pt>
    <dgm:pt modelId="{33DE6AFC-5BE1-47E2-9554-7C8494C62899}" type="pres">
      <dgm:prSet presAssocID="{6324211F-C2AA-438E-BAAF-13825F90E566}" presName="node" presStyleLbl="node1" presStyleIdx="2" presStyleCnt="3" custScaleX="123029" custRadScaleRad="119098" custRadScaleInc="-603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3DB8C15-ADF0-45B1-976B-21EA76B31B92}" type="presOf" srcId="{A264E60B-C8C6-4BBE-A67A-E4F07AC468B5}" destId="{9AF8D6F1-EBDB-48A1-81AF-57108F042A57}" srcOrd="0" destOrd="0" presId="urn:microsoft.com/office/officeart/2005/8/layout/radial4"/>
    <dgm:cxn modelId="{4CA5157E-AE57-4B18-920F-2C443FE43F66}" type="presOf" srcId="{C33BB5DF-0B86-4401-ADBE-09E2CBB4CBFB}" destId="{00DBDE33-296E-4B10-98DA-EFCC4D8D7E1B}" srcOrd="0" destOrd="0" presId="urn:microsoft.com/office/officeart/2005/8/layout/radial4"/>
    <dgm:cxn modelId="{D8E74505-C5F8-4C8B-B61B-26C9EF4DB86B}" type="presOf" srcId="{CA3E0FE0-3851-4427-8212-0CB5090E9932}" destId="{01536A9D-1EAD-4B1A-A096-C1841A80E8C2}" srcOrd="0" destOrd="0" presId="urn:microsoft.com/office/officeart/2005/8/layout/radial4"/>
    <dgm:cxn modelId="{B26378CE-8D0E-4C46-9137-4AD0247146DE}" type="presOf" srcId="{A25F3228-D844-4548-88BF-820FCAE7919F}" destId="{1D677C03-FCA9-4076-ACC4-13FC3B92EC97}" srcOrd="0" destOrd="0" presId="urn:microsoft.com/office/officeart/2005/8/layout/radial4"/>
    <dgm:cxn modelId="{A4DA0376-0FD4-47EA-A06E-C8FE37A7DA87}" type="presOf" srcId="{6324211F-C2AA-438E-BAAF-13825F90E566}" destId="{33DE6AFC-5BE1-47E2-9554-7C8494C62899}" srcOrd="0" destOrd="0" presId="urn:microsoft.com/office/officeart/2005/8/layout/radial4"/>
    <dgm:cxn modelId="{633B01ED-1FDB-43A0-96C3-D1B33F8322E6}" srcId="{CA3E0FE0-3851-4427-8212-0CB5090E9932}" destId="{A25F3228-D844-4548-88BF-820FCAE7919F}" srcOrd="1" destOrd="0" parTransId="{10090F64-15DD-459E-BE7E-4B4648F91630}" sibTransId="{05A57348-0E80-45FF-9B07-EF12251F63CB}"/>
    <dgm:cxn modelId="{04C7F056-0261-4E65-9A0B-CABA9B2B1794}" srcId="{CA3E0FE0-3851-4427-8212-0CB5090E9932}" destId="{6324211F-C2AA-438E-BAAF-13825F90E566}" srcOrd="2" destOrd="0" parTransId="{22BB935D-4499-4EF5-8997-EF164D4904AA}" sibTransId="{53FA34C1-4885-467B-A233-E40AEF36F1A7}"/>
    <dgm:cxn modelId="{80B20AE7-376C-4A2D-AAAE-2CDFC48A9020}" srcId="{4B177A17-C44E-4DF9-A496-ACA31E2ED11C}" destId="{8F72575F-8872-419B-8E74-0F913B554377}" srcOrd="2" destOrd="0" parTransId="{CE7613E7-DC81-4D11-85F4-92F1C734D3AF}" sibTransId="{B9460A83-C7BA-4889-9E54-B9E3D21CC24C}"/>
    <dgm:cxn modelId="{6CBE6247-CDA5-47C8-BA41-95912B50C74F}" type="presOf" srcId="{4B177A17-C44E-4DF9-A496-ACA31E2ED11C}" destId="{4A81BC2D-E415-487A-941C-22475D7D74D9}" srcOrd="0" destOrd="0" presId="urn:microsoft.com/office/officeart/2005/8/layout/radial4"/>
    <dgm:cxn modelId="{B2365623-4363-46D6-9ABE-DD5A02772FB9}" srcId="{4B177A17-C44E-4DF9-A496-ACA31E2ED11C}" destId="{9B32543C-26C9-4712-B1E7-04977E5CD203}" srcOrd="1" destOrd="0" parTransId="{E1168B16-B598-425E-8AD1-B6943FE281B9}" sibTransId="{220FE0A7-5BA1-4152-922E-AEEBE94B539D}"/>
    <dgm:cxn modelId="{B7C4AE49-6D11-4434-8D21-2EFAD9DD91C0}" type="presOf" srcId="{22BB935D-4499-4EF5-8997-EF164D4904AA}" destId="{2E1D9CB3-52DE-469B-922B-9AB0FE48A1C1}" srcOrd="0" destOrd="0" presId="urn:microsoft.com/office/officeart/2005/8/layout/radial4"/>
    <dgm:cxn modelId="{CE5792FC-6018-4A58-8E49-6C4D5CB99886}" srcId="{4B177A17-C44E-4DF9-A496-ACA31E2ED11C}" destId="{CA3E0FE0-3851-4427-8212-0CB5090E9932}" srcOrd="0" destOrd="0" parTransId="{3E711DF1-EB6B-4D75-8F6F-4E285A07728A}" sibTransId="{D066EB4D-9B13-47C0-A4FA-902CACC80DE8}"/>
    <dgm:cxn modelId="{465AE7E3-FABC-4616-A04E-1D8ADC4219CE}" type="presOf" srcId="{10090F64-15DD-459E-BE7E-4B4648F91630}" destId="{0A68B038-5B8B-431E-A80A-430A10EDC64D}" srcOrd="0" destOrd="0" presId="urn:microsoft.com/office/officeart/2005/8/layout/radial4"/>
    <dgm:cxn modelId="{2B06105A-67D5-4EB7-BEBD-446C71236A9D}" srcId="{CA3E0FE0-3851-4427-8212-0CB5090E9932}" destId="{A264E60B-C8C6-4BBE-A67A-E4F07AC468B5}" srcOrd="0" destOrd="0" parTransId="{C33BB5DF-0B86-4401-ADBE-09E2CBB4CBFB}" sibTransId="{025D3ADC-3159-47AF-865B-F01E60826A06}"/>
    <dgm:cxn modelId="{2790FCDA-8F5E-4E73-9E0D-3466689F465A}" type="presParOf" srcId="{4A81BC2D-E415-487A-941C-22475D7D74D9}" destId="{01536A9D-1EAD-4B1A-A096-C1841A80E8C2}" srcOrd="0" destOrd="0" presId="urn:microsoft.com/office/officeart/2005/8/layout/radial4"/>
    <dgm:cxn modelId="{4B7B2761-AEC6-4FC9-9F26-89082CD94EA6}" type="presParOf" srcId="{4A81BC2D-E415-487A-941C-22475D7D74D9}" destId="{00DBDE33-296E-4B10-98DA-EFCC4D8D7E1B}" srcOrd="1" destOrd="0" presId="urn:microsoft.com/office/officeart/2005/8/layout/radial4"/>
    <dgm:cxn modelId="{15F64429-58A5-42CD-AED5-A5AD515F531C}" type="presParOf" srcId="{4A81BC2D-E415-487A-941C-22475D7D74D9}" destId="{9AF8D6F1-EBDB-48A1-81AF-57108F042A57}" srcOrd="2" destOrd="0" presId="urn:microsoft.com/office/officeart/2005/8/layout/radial4"/>
    <dgm:cxn modelId="{F11DF32D-0499-47BD-A285-34766F43DE98}" type="presParOf" srcId="{4A81BC2D-E415-487A-941C-22475D7D74D9}" destId="{0A68B038-5B8B-431E-A80A-430A10EDC64D}" srcOrd="3" destOrd="0" presId="urn:microsoft.com/office/officeart/2005/8/layout/radial4"/>
    <dgm:cxn modelId="{B1B8C87E-CA22-4D25-A998-D6DB56259ECF}" type="presParOf" srcId="{4A81BC2D-E415-487A-941C-22475D7D74D9}" destId="{1D677C03-FCA9-4076-ACC4-13FC3B92EC97}" srcOrd="4" destOrd="0" presId="urn:microsoft.com/office/officeart/2005/8/layout/radial4"/>
    <dgm:cxn modelId="{A6E6C5DF-BA30-4FC3-9136-B039C011B02C}" type="presParOf" srcId="{4A81BC2D-E415-487A-941C-22475D7D74D9}" destId="{2E1D9CB3-52DE-469B-922B-9AB0FE48A1C1}" srcOrd="5" destOrd="0" presId="urn:microsoft.com/office/officeart/2005/8/layout/radial4"/>
    <dgm:cxn modelId="{15BE1A74-A19B-4812-BBA9-D9B114FC54C9}" type="presParOf" srcId="{4A81BC2D-E415-487A-941C-22475D7D74D9}" destId="{33DE6AFC-5BE1-47E2-9554-7C8494C62899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584B9AB-DAFA-478A-908C-957A5108472C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7BD90D3-3456-46B7-AD0A-F567719856F1}">
      <dgm:prSet phldrT="[Текст]" custT="1"/>
      <dgm:spPr/>
      <dgm:t>
        <a:bodyPr/>
        <a:lstStyle/>
        <a:p>
          <a:r>
            <a:rPr lang="ru-RU" sz="2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Школьная методическая тема: </a:t>
          </a:r>
        </a:p>
        <a:p>
          <a:r>
            <a:rPr lang="ru-RU" sz="2000" b="1" i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«Комплексное использование современных подходов к организации учебно-воспитательного процесса с целью развития личностных способностей учащихся в условиях  сельской школы»</a:t>
          </a:r>
          <a:endParaRPr lang="ru-RU" sz="2000" b="1" i="1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662E97D-1EB8-4C76-8C69-DFF488B39B92}" type="parTrans" cxnId="{0F2AB435-2620-4BB0-B899-7D32C3A45A4F}">
      <dgm:prSet/>
      <dgm:spPr/>
      <dgm:t>
        <a:bodyPr/>
        <a:lstStyle/>
        <a:p>
          <a:endParaRPr lang="ru-RU"/>
        </a:p>
      </dgm:t>
    </dgm:pt>
    <dgm:pt modelId="{CB758BE5-3467-4920-B954-F5BBDC540E95}" type="sibTrans" cxnId="{0F2AB435-2620-4BB0-B899-7D32C3A45A4F}">
      <dgm:prSet/>
      <dgm:spPr/>
      <dgm:t>
        <a:bodyPr/>
        <a:lstStyle/>
        <a:p>
          <a:endParaRPr lang="ru-RU"/>
        </a:p>
      </dgm:t>
    </dgm:pt>
    <dgm:pt modelId="{CE2A16F3-9B3A-4AAF-9B28-E96CC1823EC6}">
      <dgm:prSet phldrT="[Текст]" custT="1"/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Учебно- воспитательный план работы школы на учебный год</a:t>
          </a:r>
          <a:endParaRPr lang="ru-RU" sz="20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28BD423-D9CE-43A3-BC9A-A3821AFDA32B}" type="parTrans" cxnId="{CBA0FB18-98A1-4CAE-9E48-1A8BB3BA0CCC}">
      <dgm:prSet/>
      <dgm:spPr/>
      <dgm:t>
        <a:bodyPr/>
        <a:lstStyle/>
        <a:p>
          <a:endParaRPr lang="ru-RU"/>
        </a:p>
      </dgm:t>
    </dgm:pt>
    <dgm:pt modelId="{D79CE4AB-BD4A-4C22-9A00-0ED91B76A184}" type="sibTrans" cxnId="{CBA0FB18-98A1-4CAE-9E48-1A8BB3BA0CCC}">
      <dgm:prSet/>
      <dgm:spPr/>
      <dgm:t>
        <a:bodyPr/>
        <a:lstStyle/>
        <a:p>
          <a:endParaRPr lang="ru-RU"/>
        </a:p>
      </dgm:t>
    </dgm:pt>
    <dgm:pt modelId="{1506B789-B3D9-441D-B02B-60A140E3099F}">
      <dgm:prSet phldrT="[Текст]" custT="1"/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Работа ШМО</a:t>
          </a:r>
          <a:endParaRPr lang="ru-RU" sz="20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DCD894A-5EF2-4178-8D54-3F44A5DC2928}" type="parTrans" cxnId="{28BD607A-09FB-4C8B-B8FB-1376035E1205}">
      <dgm:prSet/>
      <dgm:spPr/>
      <dgm:t>
        <a:bodyPr/>
        <a:lstStyle/>
        <a:p>
          <a:endParaRPr lang="ru-RU"/>
        </a:p>
      </dgm:t>
    </dgm:pt>
    <dgm:pt modelId="{C596B9FA-1378-4DF5-985B-2A9C07B933CD}" type="sibTrans" cxnId="{28BD607A-09FB-4C8B-B8FB-1376035E1205}">
      <dgm:prSet/>
      <dgm:spPr/>
      <dgm:t>
        <a:bodyPr/>
        <a:lstStyle/>
        <a:p>
          <a:endParaRPr lang="ru-RU"/>
        </a:p>
      </dgm:t>
    </dgm:pt>
    <dgm:pt modelId="{E6D3236A-4DC4-4BBD-8267-4713F7F2D50F}" type="pres">
      <dgm:prSet presAssocID="{5584B9AB-DAFA-478A-908C-957A5108472C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EAAB8F03-BB42-409E-AC5F-B8817359CA70}" type="pres">
      <dgm:prSet presAssocID="{17BD90D3-3456-46B7-AD0A-F567719856F1}" presName="composite" presStyleCnt="0"/>
      <dgm:spPr/>
    </dgm:pt>
    <dgm:pt modelId="{4C1589EE-CCA7-46A4-9FDF-3A62B6631F2F}" type="pres">
      <dgm:prSet presAssocID="{17BD90D3-3456-46B7-AD0A-F567719856F1}" presName="bentUpArrow1" presStyleLbl="alignImgPlace1" presStyleIdx="0" presStyleCnt="2" custLinFactNeighborX="-4614" custLinFactNeighborY="18481"/>
      <dgm:spPr>
        <a:solidFill>
          <a:schemeClr val="tx1"/>
        </a:solidFill>
      </dgm:spPr>
    </dgm:pt>
    <dgm:pt modelId="{417D10FD-E74F-4D4E-9098-77B6A14C9FF0}" type="pres">
      <dgm:prSet presAssocID="{17BD90D3-3456-46B7-AD0A-F567719856F1}" presName="ParentText" presStyleLbl="node1" presStyleIdx="0" presStyleCnt="3" custScaleX="305050" custScaleY="189869" custLinFactNeighborX="4857" custLinFactNeighborY="-47361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3D7B71-D4E9-4C09-8E0E-9EF4730D4D8B}" type="pres">
      <dgm:prSet presAssocID="{17BD90D3-3456-46B7-AD0A-F567719856F1}" presName="ChildText" presStyleLbl="revTx" presStyleIdx="0" presStyleCnt="2" custFlipVert="1" custFlipHor="1" custScaleX="33998" custScaleY="1018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32209A-DDC3-4AA7-9E6B-0FB304DCDCCE}" type="pres">
      <dgm:prSet presAssocID="{CB758BE5-3467-4920-B954-F5BBDC540E95}" presName="sibTrans" presStyleCnt="0"/>
      <dgm:spPr/>
    </dgm:pt>
    <dgm:pt modelId="{1060C156-FED0-4F30-AFF5-B7DA5B65770F}" type="pres">
      <dgm:prSet presAssocID="{CE2A16F3-9B3A-4AAF-9B28-E96CC1823EC6}" presName="composite" presStyleCnt="0"/>
      <dgm:spPr/>
    </dgm:pt>
    <dgm:pt modelId="{2F9908E9-0B54-412C-A99F-2086E21D780E}" type="pres">
      <dgm:prSet presAssocID="{CE2A16F3-9B3A-4AAF-9B28-E96CC1823EC6}" presName="bentUpArrow1" presStyleLbl="alignImgPlace1" presStyleIdx="1" presStyleCnt="2" custLinFactNeighborX="-11558" custLinFactNeighborY="43829"/>
      <dgm:spPr>
        <a:solidFill>
          <a:schemeClr val="tx1"/>
        </a:solidFill>
      </dgm:spPr>
    </dgm:pt>
    <dgm:pt modelId="{857F00AC-3AC0-4BCE-9DF7-3ADBE0D9B682}" type="pres">
      <dgm:prSet presAssocID="{CE2A16F3-9B3A-4AAF-9B28-E96CC1823EC6}" presName="ParentText" presStyleLbl="node1" presStyleIdx="1" presStyleCnt="3" custScaleX="242963" custScaleY="134701" custLinFactNeighborX="30197" custLinFactNeighborY="1979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4726AA-6902-4330-8B2A-81100901B2BF}" type="pres">
      <dgm:prSet presAssocID="{CE2A16F3-9B3A-4AAF-9B28-E96CC1823EC6}" presName="ChildText" presStyleLbl="revTx" presStyleIdx="1" presStyleCnt="2" custScaleX="110262" custScaleY="9741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E6A8FC-D8F3-4F3E-A2CB-9F92F49FE09F}" type="pres">
      <dgm:prSet presAssocID="{D79CE4AB-BD4A-4C22-9A00-0ED91B76A184}" presName="sibTrans" presStyleCnt="0"/>
      <dgm:spPr/>
    </dgm:pt>
    <dgm:pt modelId="{BB67292E-3467-491F-BE43-28479B9F1EF8}" type="pres">
      <dgm:prSet presAssocID="{1506B789-B3D9-441D-B02B-60A140E3099F}" presName="composite" presStyleCnt="0"/>
      <dgm:spPr/>
    </dgm:pt>
    <dgm:pt modelId="{4FC0F64C-EF1C-4817-88CE-D49AE80446C4}" type="pres">
      <dgm:prSet presAssocID="{1506B789-B3D9-441D-B02B-60A140E3099F}" presName="ParentText" presStyleLbl="node1" presStyleIdx="2" presStyleCnt="3" custScaleX="175178" custScaleY="93275" custLinFactNeighborX="-5543" custLinFactNeighborY="53021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D401A08-8002-4165-BABB-7744C8F6AD1F}" type="presOf" srcId="{1506B789-B3D9-441D-B02B-60A140E3099F}" destId="{4FC0F64C-EF1C-4817-88CE-D49AE80446C4}" srcOrd="0" destOrd="0" presId="urn:microsoft.com/office/officeart/2005/8/layout/StepDownProcess"/>
    <dgm:cxn modelId="{28BD607A-09FB-4C8B-B8FB-1376035E1205}" srcId="{5584B9AB-DAFA-478A-908C-957A5108472C}" destId="{1506B789-B3D9-441D-B02B-60A140E3099F}" srcOrd="2" destOrd="0" parTransId="{1DCD894A-5EF2-4178-8D54-3F44A5DC2928}" sibTransId="{C596B9FA-1378-4DF5-985B-2A9C07B933CD}"/>
    <dgm:cxn modelId="{AC9B1DE7-3C71-4DDD-A0A6-548DAEEC91BE}" type="presOf" srcId="{17BD90D3-3456-46B7-AD0A-F567719856F1}" destId="{417D10FD-E74F-4D4E-9098-77B6A14C9FF0}" srcOrd="0" destOrd="0" presId="urn:microsoft.com/office/officeart/2005/8/layout/StepDownProcess"/>
    <dgm:cxn modelId="{0F2AB435-2620-4BB0-B899-7D32C3A45A4F}" srcId="{5584B9AB-DAFA-478A-908C-957A5108472C}" destId="{17BD90D3-3456-46B7-AD0A-F567719856F1}" srcOrd="0" destOrd="0" parTransId="{C662E97D-1EB8-4C76-8C69-DFF488B39B92}" sibTransId="{CB758BE5-3467-4920-B954-F5BBDC540E95}"/>
    <dgm:cxn modelId="{225329F5-E987-4879-A1E6-A5D28C24176F}" type="presOf" srcId="{CE2A16F3-9B3A-4AAF-9B28-E96CC1823EC6}" destId="{857F00AC-3AC0-4BCE-9DF7-3ADBE0D9B682}" srcOrd="0" destOrd="0" presId="urn:microsoft.com/office/officeart/2005/8/layout/StepDownProcess"/>
    <dgm:cxn modelId="{CBA0FB18-98A1-4CAE-9E48-1A8BB3BA0CCC}" srcId="{5584B9AB-DAFA-478A-908C-957A5108472C}" destId="{CE2A16F3-9B3A-4AAF-9B28-E96CC1823EC6}" srcOrd="1" destOrd="0" parTransId="{B28BD423-D9CE-43A3-BC9A-A3821AFDA32B}" sibTransId="{D79CE4AB-BD4A-4C22-9A00-0ED91B76A184}"/>
    <dgm:cxn modelId="{47FED08A-847B-4948-ABDA-C64BB8631595}" type="presOf" srcId="{5584B9AB-DAFA-478A-908C-957A5108472C}" destId="{E6D3236A-4DC4-4BBD-8267-4713F7F2D50F}" srcOrd="0" destOrd="0" presId="urn:microsoft.com/office/officeart/2005/8/layout/StepDownProcess"/>
    <dgm:cxn modelId="{03D0F478-38E9-48A3-A07C-4380F2D14AF4}" type="presParOf" srcId="{E6D3236A-4DC4-4BBD-8267-4713F7F2D50F}" destId="{EAAB8F03-BB42-409E-AC5F-B8817359CA70}" srcOrd="0" destOrd="0" presId="urn:microsoft.com/office/officeart/2005/8/layout/StepDownProcess"/>
    <dgm:cxn modelId="{FE665F36-34A4-4D43-A2CE-31942134D67F}" type="presParOf" srcId="{EAAB8F03-BB42-409E-AC5F-B8817359CA70}" destId="{4C1589EE-CCA7-46A4-9FDF-3A62B6631F2F}" srcOrd="0" destOrd="0" presId="urn:microsoft.com/office/officeart/2005/8/layout/StepDownProcess"/>
    <dgm:cxn modelId="{2DE7ECAB-A0AE-4274-B13D-0ACD67786D60}" type="presParOf" srcId="{EAAB8F03-BB42-409E-AC5F-B8817359CA70}" destId="{417D10FD-E74F-4D4E-9098-77B6A14C9FF0}" srcOrd="1" destOrd="0" presId="urn:microsoft.com/office/officeart/2005/8/layout/StepDownProcess"/>
    <dgm:cxn modelId="{CF0E7BAC-A7CE-40D0-B565-53FD182BA338}" type="presParOf" srcId="{EAAB8F03-BB42-409E-AC5F-B8817359CA70}" destId="{0A3D7B71-D4E9-4C09-8E0E-9EF4730D4D8B}" srcOrd="2" destOrd="0" presId="urn:microsoft.com/office/officeart/2005/8/layout/StepDownProcess"/>
    <dgm:cxn modelId="{B992B6A8-CDAD-4990-B014-BC2A62CB95E8}" type="presParOf" srcId="{E6D3236A-4DC4-4BBD-8267-4713F7F2D50F}" destId="{6732209A-DDC3-4AA7-9E6B-0FB304DCDCCE}" srcOrd="1" destOrd="0" presId="urn:microsoft.com/office/officeart/2005/8/layout/StepDownProcess"/>
    <dgm:cxn modelId="{6F679313-F90C-4F17-84F8-6E04AFF846D1}" type="presParOf" srcId="{E6D3236A-4DC4-4BBD-8267-4713F7F2D50F}" destId="{1060C156-FED0-4F30-AFF5-B7DA5B65770F}" srcOrd="2" destOrd="0" presId="urn:microsoft.com/office/officeart/2005/8/layout/StepDownProcess"/>
    <dgm:cxn modelId="{FC2186AD-9503-490C-B066-3EE42A7B101E}" type="presParOf" srcId="{1060C156-FED0-4F30-AFF5-B7DA5B65770F}" destId="{2F9908E9-0B54-412C-A99F-2086E21D780E}" srcOrd="0" destOrd="0" presId="urn:microsoft.com/office/officeart/2005/8/layout/StepDownProcess"/>
    <dgm:cxn modelId="{86C9B6ED-9752-4E87-B5FA-1659B6741F0F}" type="presParOf" srcId="{1060C156-FED0-4F30-AFF5-B7DA5B65770F}" destId="{857F00AC-3AC0-4BCE-9DF7-3ADBE0D9B682}" srcOrd="1" destOrd="0" presId="urn:microsoft.com/office/officeart/2005/8/layout/StepDownProcess"/>
    <dgm:cxn modelId="{C691D59B-5C2E-4D65-B2DD-3926342E6FC7}" type="presParOf" srcId="{1060C156-FED0-4F30-AFF5-B7DA5B65770F}" destId="{234726AA-6902-4330-8B2A-81100901B2BF}" srcOrd="2" destOrd="0" presId="urn:microsoft.com/office/officeart/2005/8/layout/StepDownProcess"/>
    <dgm:cxn modelId="{F3CAFC39-0A21-4BCC-910A-64B66900AE5D}" type="presParOf" srcId="{E6D3236A-4DC4-4BBD-8267-4713F7F2D50F}" destId="{5BE6A8FC-D8F3-4F3E-A2CB-9F92F49FE09F}" srcOrd="3" destOrd="0" presId="urn:microsoft.com/office/officeart/2005/8/layout/StepDownProcess"/>
    <dgm:cxn modelId="{ED60033A-36BC-40CF-B614-5CC0E0525A78}" type="presParOf" srcId="{E6D3236A-4DC4-4BBD-8267-4713F7F2D50F}" destId="{BB67292E-3467-491F-BE43-28479B9F1EF8}" srcOrd="4" destOrd="0" presId="urn:microsoft.com/office/officeart/2005/8/layout/StepDownProcess"/>
    <dgm:cxn modelId="{069C3530-C769-42D4-958D-49B99453D273}" type="presParOf" srcId="{BB67292E-3467-491F-BE43-28479B9F1EF8}" destId="{4FC0F64C-EF1C-4817-88CE-D49AE80446C4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536A9D-1EAD-4B1A-A096-C1841A80E8C2}">
      <dsp:nvSpPr>
        <dsp:cNvPr id="0" name=""/>
        <dsp:cNvSpPr/>
      </dsp:nvSpPr>
      <dsp:spPr>
        <a:xfrm>
          <a:off x="2040742" y="2776032"/>
          <a:ext cx="4053135" cy="222199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Методический 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совет школы</a:t>
          </a:r>
          <a:endParaRPr lang="ru-RU" sz="3200" b="1" kern="1200" dirty="0">
            <a:solidFill>
              <a:srgbClr val="C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634310" y="3101435"/>
        <a:ext cx="2865999" cy="1571186"/>
      </dsp:txXfrm>
    </dsp:sp>
    <dsp:sp modelId="{00DBDE33-296E-4B10-98DA-EFCC4D8D7E1B}">
      <dsp:nvSpPr>
        <dsp:cNvPr id="0" name=""/>
        <dsp:cNvSpPr/>
      </dsp:nvSpPr>
      <dsp:spPr>
        <a:xfrm rot="13091439">
          <a:off x="1001088" y="2254106"/>
          <a:ext cx="1920452" cy="633267"/>
        </a:xfrm>
        <a:prstGeom prst="leftArrow">
          <a:avLst>
            <a:gd name="adj1" fmla="val 60000"/>
            <a:gd name="adj2" fmla="val 50000"/>
          </a:avLst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F8D6F1-EBDB-48A1-81AF-57108F042A57}">
      <dsp:nvSpPr>
        <dsp:cNvPr id="0" name=""/>
        <dsp:cNvSpPr/>
      </dsp:nvSpPr>
      <dsp:spPr>
        <a:xfrm>
          <a:off x="2740" y="874694"/>
          <a:ext cx="2617274" cy="168871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ШМО гуманитарного цикла</a:t>
          </a:r>
          <a:endParaRPr lang="ru-RU" sz="24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2201" y="924155"/>
        <a:ext cx="2518352" cy="1589791"/>
      </dsp:txXfrm>
    </dsp:sp>
    <dsp:sp modelId="{0A68B038-5B8B-431E-A80A-430A10EDC64D}">
      <dsp:nvSpPr>
        <dsp:cNvPr id="0" name=""/>
        <dsp:cNvSpPr/>
      </dsp:nvSpPr>
      <dsp:spPr>
        <a:xfrm rot="16259383">
          <a:off x="3310857" y="1609468"/>
          <a:ext cx="1825312" cy="633267"/>
        </a:xfrm>
        <a:prstGeom prst="leftArrow">
          <a:avLst>
            <a:gd name="adj1" fmla="val 60000"/>
            <a:gd name="adj2" fmla="val 50000"/>
          </a:avLst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677C03-FCA9-4076-ACC4-13FC3B92EC97}">
      <dsp:nvSpPr>
        <dsp:cNvPr id="0" name=""/>
        <dsp:cNvSpPr/>
      </dsp:nvSpPr>
      <dsp:spPr>
        <a:xfrm>
          <a:off x="2741896" y="465"/>
          <a:ext cx="2755938" cy="168871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ШМО естественно-математического цикла</a:t>
          </a:r>
          <a:endParaRPr lang="ru-RU" sz="24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791357" y="49926"/>
        <a:ext cx="2657016" cy="1589791"/>
      </dsp:txXfrm>
    </dsp:sp>
    <dsp:sp modelId="{2E1D9CB3-52DE-469B-922B-9AB0FE48A1C1}">
      <dsp:nvSpPr>
        <dsp:cNvPr id="0" name=""/>
        <dsp:cNvSpPr/>
      </dsp:nvSpPr>
      <dsp:spPr>
        <a:xfrm rot="19310211">
          <a:off x="5213451" y="2151276"/>
          <a:ext cx="2048430" cy="633267"/>
        </a:xfrm>
        <a:prstGeom prst="leftArrow">
          <a:avLst>
            <a:gd name="adj1" fmla="val 60000"/>
            <a:gd name="adj2" fmla="val 50000"/>
          </a:avLst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3DE6AFC-5BE1-47E2-9554-7C8494C62899}">
      <dsp:nvSpPr>
        <dsp:cNvPr id="0" name=""/>
        <dsp:cNvSpPr/>
      </dsp:nvSpPr>
      <dsp:spPr>
        <a:xfrm>
          <a:off x="5632590" y="792075"/>
          <a:ext cx="2597009" cy="168871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ШМО  классных </a:t>
          </a:r>
        </a:p>
        <a:p>
          <a:pPr lvl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руководителей </a:t>
          </a:r>
          <a:endParaRPr lang="ru-RU" sz="24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682051" y="841536"/>
        <a:ext cx="2498087" cy="158979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1589EE-CCA7-46A4-9FDF-3A62B6631F2F}">
      <dsp:nvSpPr>
        <dsp:cNvPr id="0" name=""/>
        <dsp:cNvSpPr/>
      </dsp:nvSpPr>
      <dsp:spPr>
        <a:xfrm rot="5400000">
          <a:off x="2026794" y="2245241"/>
          <a:ext cx="1043442" cy="1187922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tx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7D10FD-E74F-4D4E-9098-77B6A14C9FF0}">
      <dsp:nvSpPr>
        <dsp:cNvPr id="0" name=""/>
        <dsp:cNvSpPr/>
      </dsp:nvSpPr>
      <dsp:spPr>
        <a:xfrm>
          <a:off x="89576" y="0"/>
          <a:ext cx="5358334" cy="2334483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Школьная методическая тема: 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1" kern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«Комплексное использование современных подходов к организации учебно-воспитательного процесса с целью развития личностных способностей учащихся в условиях  сельской школы»</a:t>
          </a:r>
          <a:endParaRPr lang="ru-RU" sz="2000" b="1" i="1" kern="1200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03557" y="113981"/>
        <a:ext cx="5130372" cy="2106521"/>
      </dsp:txXfrm>
    </dsp:sp>
    <dsp:sp modelId="{0A3D7B71-D4E9-4C09-8E0E-9EF4730D4D8B}">
      <dsp:nvSpPr>
        <dsp:cNvPr id="0" name=""/>
        <dsp:cNvSpPr/>
      </dsp:nvSpPr>
      <dsp:spPr>
        <a:xfrm flipH="1" flipV="1">
          <a:off x="3983301" y="1459239"/>
          <a:ext cx="434338" cy="1012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9908E9-0B54-412C-A99F-2086E21D780E}">
      <dsp:nvSpPr>
        <dsp:cNvPr id="0" name=""/>
        <dsp:cNvSpPr/>
      </dsp:nvSpPr>
      <dsp:spPr>
        <a:xfrm rot="5400000">
          <a:off x="3971013" y="4104222"/>
          <a:ext cx="1043442" cy="1187922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tx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7F00AC-3AC0-4BCE-9DF7-3ADBE0D9B682}">
      <dsp:nvSpPr>
        <dsp:cNvPr id="0" name=""/>
        <dsp:cNvSpPr/>
      </dsp:nvSpPr>
      <dsp:spPr>
        <a:xfrm>
          <a:off x="3106684" y="2520282"/>
          <a:ext cx="4267749" cy="1656179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Учебно- воспитательный план работы школы на учебный год</a:t>
          </a:r>
          <a:endParaRPr lang="ru-RU" sz="20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187547" y="2601145"/>
        <a:ext cx="4106023" cy="1494453"/>
      </dsp:txXfrm>
    </dsp:sp>
    <dsp:sp modelId="{234726AA-6902-4330-8B2A-81100901B2BF}">
      <dsp:nvSpPr>
        <dsp:cNvPr id="0" name=""/>
        <dsp:cNvSpPr/>
      </dsp:nvSpPr>
      <dsp:spPr>
        <a:xfrm>
          <a:off x="5522857" y="2620347"/>
          <a:ext cx="1408643" cy="9680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C0F64C-EF1C-4817-88CE-D49AE80446C4}">
      <dsp:nvSpPr>
        <dsp:cNvPr id="0" name=""/>
        <dsp:cNvSpPr/>
      </dsp:nvSpPr>
      <dsp:spPr>
        <a:xfrm>
          <a:off x="5050896" y="4214621"/>
          <a:ext cx="3077076" cy="1146837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Работа ШМО</a:t>
          </a:r>
          <a:endParaRPr lang="ru-RU" sz="20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106890" y="4270615"/>
        <a:ext cx="2965088" cy="103484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258D26-BE19-4BA2-B019-E13DC1825319}" type="datetimeFigureOut">
              <a:rPr lang="ru-RU" smtClean="0"/>
              <a:pPr/>
              <a:t>26.10.2020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37F85D-75A5-4632-ACDF-068D1030BD0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59123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26.10.2020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 dirty="0"/>
          </a:p>
        </p:txBody>
      </p:sp>
      <p:pic>
        <p:nvPicPr>
          <p:cNvPr id="25602" name="Picture 2" descr="Флаг 100 лет ТАССР – купить в Казани, цена 900 руб., дата ..."/>
          <p:cNvPicPr>
            <a:picLocks noChangeAspect="1" noChangeArrowheads="1"/>
          </p:cNvPicPr>
          <p:nvPr userDrawn="1"/>
        </p:nvPicPr>
        <p:blipFill>
          <a:blip r:embed="rId2" cstate="print"/>
          <a:srcRect l="21000" t="25130" r="18101" b="26705"/>
          <a:stretch>
            <a:fillRect/>
          </a:stretch>
        </p:blipFill>
        <p:spPr bwMode="auto">
          <a:xfrm>
            <a:off x="7524329" y="1412776"/>
            <a:ext cx="1619671" cy="642283"/>
          </a:xfrm>
          <a:prstGeom prst="rect">
            <a:avLst/>
          </a:prstGeom>
          <a:noFill/>
        </p:spPr>
      </p:pic>
      <p:pic>
        <p:nvPicPr>
          <p:cNvPr id="25603" name="Picture 3"/>
          <p:cNvPicPr>
            <a:picLocks noChangeAspect="1" noChangeArrowheads="1"/>
          </p:cNvPicPr>
          <p:nvPr userDrawn="1"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4142" t="5478" r="4725" b="12349"/>
          <a:stretch>
            <a:fillRect/>
          </a:stretch>
        </p:blipFill>
        <p:spPr bwMode="auto">
          <a:xfrm>
            <a:off x="0" y="1268760"/>
            <a:ext cx="1944216" cy="662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032850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26.10.2020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5580411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26.10.2020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952860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26.10.2020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 dirty="0"/>
          </a:p>
        </p:txBody>
      </p:sp>
      <p:pic>
        <p:nvPicPr>
          <p:cNvPr id="7" name="Picture 2" descr="Флаг 100 лет ТАССР – купить в Казани, цена 900 руб., дата ..."/>
          <p:cNvPicPr>
            <a:picLocks noChangeAspect="1" noChangeArrowheads="1"/>
          </p:cNvPicPr>
          <p:nvPr userDrawn="1"/>
        </p:nvPicPr>
        <p:blipFill>
          <a:blip r:embed="rId2" cstate="print"/>
          <a:srcRect l="21000" t="25130" r="18101" b="26705"/>
          <a:stretch>
            <a:fillRect/>
          </a:stretch>
        </p:blipFill>
        <p:spPr bwMode="auto">
          <a:xfrm>
            <a:off x="5508104" y="44624"/>
            <a:ext cx="1475655" cy="585173"/>
          </a:xfrm>
          <a:prstGeom prst="rect">
            <a:avLst/>
          </a:prstGeom>
          <a:noFill/>
        </p:spPr>
      </p:pic>
      <p:pic>
        <p:nvPicPr>
          <p:cNvPr id="8" name="Picture 3"/>
          <p:cNvPicPr>
            <a:picLocks noChangeAspect="1" noChangeArrowheads="1"/>
          </p:cNvPicPr>
          <p:nvPr userDrawn="1"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4142" t="5478" r="4725" b="12349"/>
          <a:stretch>
            <a:fillRect/>
          </a:stretch>
        </p:blipFill>
        <p:spPr bwMode="auto">
          <a:xfrm>
            <a:off x="2555776" y="-27384"/>
            <a:ext cx="1944216" cy="662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654966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  <a:solidFill>
            <a:schemeClr val="bg1"/>
          </a:solidFill>
        </p:spPr>
        <p:txBody>
          <a:bodyPr/>
          <a:lstStyle>
            <a:lvl1pPr>
              <a:lnSpc>
                <a:spcPct val="80000"/>
              </a:lnSpc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28133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26.10.2020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 dirty="0"/>
          </a:p>
        </p:txBody>
      </p:sp>
      <p:pic>
        <p:nvPicPr>
          <p:cNvPr id="7" name="Picture 2" descr="Флаг 100 лет ТАССР – купить в Казани, цена 900 руб., дата ..."/>
          <p:cNvPicPr>
            <a:picLocks noChangeAspect="1" noChangeArrowheads="1"/>
          </p:cNvPicPr>
          <p:nvPr userDrawn="1"/>
        </p:nvPicPr>
        <p:blipFill>
          <a:blip r:embed="rId2" cstate="print"/>
          <a:srcRect l="21000" t="25130" r="18101" b="26705"/>
          <a:stretch>
            <a:fillRect/>
          </a:stretch>
        </p:blipFill>
        <p:spPr bwMode="auto">
          <a:xfrm>
            <a:off x="6012160" y="44625"/>
            <a:ext cx="971599" cy="385288"/>
          </a:xfrm>
          <a:prstGeom prst="rect">
            <a:avLst/>
          </a:prstGeom>
          <a:noFill/>
        </p:spPr>
      </p:pic>
      <p:pic>
        <p:nvPicPr>
          <p:cNvPr id="8" name="Picture 3"/>
          <p:cNvPicPr>
            <a:picLocks noChangeAspect="1" noChangeArrowheads="1"/>
          </p:cNvPicPr>
          <p:nvPr userDrawn="1"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4142" t="5478" r="4725" b="12349"/>
          <a:stretch>
            <a:fillRect/>
          </a:stretch>
        </p:blipFill>
        <p:spPr bwMode="auto">
          <a:xfrm>
            <a:off x="3131840" y="-27383"/>
            <a:ext cx="1368152" cy="466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01060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26.10.2020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8019010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26.10.2020</a:t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218347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26.10.2020</a:t>
            </a:fld>
            <a:endParaRPr lang="uk-UA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6357842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26.10.2020</a:t>
            </a:fld>
            <a:endParaRPr lang="uk-UA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1235159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26.10.2020</a:t>
            </a:fld>
            <a:endParaRPr lang="uk-UA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2512917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26.10.2020</a:t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093366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26.10.2020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 dirty="0"/>
          </a:p>
        </p:txBody>
      </p:sp>
      <p:pic>
        <p:nvPicPr>
          <p:cNvPr id="7" name="Picture 2" descr="Флаг 100 лет ТАССР – купить в Казани, цена 900 руб., дата ..."/>
          <p:cNvPicPr>
            <a:picLocks noChangeAspect="1" noChangeArrowheads="1"/>
          </p:cNvPicPr>
          <p:nvPr userDrawn="1"/>
        </p:nvPicPr>
        <p:blipFill>
          <a:blip r:embed="rId2" cstate="print"/>
          <a:srcRect l="21000" t="25130" r="18101" b="26705"/>
          <a:stretch>
            <a:fillRect/>
          </a:stretch>
        </p:blipFill>
        <p:spPr bwMode="auto">
          <a:xfrm>
            <a:off x="7914673" y="1340768"/>
            <a:ext cx="1229327" cy="487491"/>
          </a:xfrm>
          <a:prstGeom prst="rect">
            <a:avLst/>
          </a:prstGeom>
          <a:noFill/>
        </p:spPr>
      </p:pic>
      <p:pic>
        <p:nvPicPr>
          <p:cNvPr id="8" name="Picture 3"/>
          <p:cNvPicPr>
            <a:picLocks noChangeAspect="1" noChangeArrowheads="1"/>
          </p:cNvPicPr>
          <p:nvPr userDrawn="1"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4142" t="5478" r="4725" b="12349"/>
          <a:stretch>
            <a:fillRect/>
          </a:stretch>
        </p:blipFill>
        <p:spPr bwMode="auto">
          <a:xfrm>
            <a:off x="0" y="1196752"/>
            <a:ext cx="1475656" cy="503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8778948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26.10.2020</a:t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91624932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26.10.2020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5986998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26.10.2020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06648729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772400" cy="12192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85800" y="1828800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8288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624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Times New Roman" pitchFamily="18" charset="0"/>
              </a:defRPr>
            </a:lvl1pPr>
          </a:lstStyle>
          <a:p>
            <a:pPr>
              <a:defRPr/>
            </a:pPr>
            <a:fld id="{4998F0A2-CFFF-4039-881E-051C7A349799}" type="datetimeFigureOut">
              <a:rPr lang="ru-RU"/>
              <a:pPr>
                <a:defRPr/>
              </a:pPr>
              <a:t>26.10.2020</a:t>
            </a:fld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2AADD0-156C-4322-A61C-B2545CDD1D7D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Times New Roman" pitchFamily="18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00559930"/>
      </p:ext>
    </p:extLst>
  </p:cSld>
  <p:clrMapOvr>
    <a:masterClrMapping/>
  </p:clrMapOvr>
  <p:transition>
    <p:strips dir="rd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772400" cy="12192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85800" y="1828800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828800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Times New Roman" pitchFamily="18" charset="0"/>
              </a:defRPr>
            </a:lvl1pPr>
          </a:lstStyle>
          <a:p>
            <a:pPr>
              <a:defRPr/>
            </a:pPr>
            <a:fld id="{762A45FB-C437-4C25-86E3-7E4B31910480}" type="datetimeFigureOut">
              <a:rPr lang="ru-RU"/>
              <a:pPr>
                <a:defRPr/>
              </a:pPr>
              <a:t>26.10.2020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0E9D17-7CE5-458F-AD57-CAC978F05DEB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cs typeface="Times New Roman" pitchFamily="18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7556049"/>
      </p:ext>
    </p:extLst>
  </p:cSld>
  <p:clrMapOvr>
    <a:masterClrMapping/>
  </p:clrMapOvr>
  <p:transition>
    <p:strips dir="r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26.10.2020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0584004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26.10.2020</a:t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4517496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26.10.2020</a:t>
            </a:fld>
            <a:endParaRPr lang="uk-UA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32523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26.10.2020</a:t>
            </a:fld>
            <a:endParaRPr lang="uk-UA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296947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26.10.2020</a:t>
            </a:fld>
            <a:endParaRPr lang="uk-UA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8543045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26.10.2020</a:t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874311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26.10.2020</a:t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642574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4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4AC259-EBD3-4477-8ED1-9C4E8D32F78F}" type="datetimeFigureOut">
              <a:rPr lang="uk-UA" smtClean="0"/>
              <a:pPr/>
              <a:t>26.10.2020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2C2C70-2A90-47DD-B4C7-2A4AE87F3363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991074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/>
              <a:pPr/>
              <a:t>26.10.2020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14.jpeg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7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916832"/>
            <a:ext cx="7772400" cy="2016224"/>
          </a:xfrm>
        </p:spPr>
        <p:txBody>
          <a:bodyPr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Методическая деятельность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малокомплектной</a:t>
            </a:r>
            <a:b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сельской школе</a:t>
            </a:r>
            <a:r>
              <a:rPr lang="ru-RU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1800" b="1" cap="all" dirty="0">
              <a:ln w="0"/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4700673" y="4437112"/>
            <a:ext cx="4424536" cy="1273696"/>
          </a:xfrm>
        </p:spPr>
        <p:txBody>
          <a:bodyPr>
            <a:norm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42364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17" y="620688"/>
            <a:ext cx="7797552" cy="1224136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Коллектив нашей школы отличается работоспособностью, стремлением к новым вершинам, высокими результатами.</a:t>
            </a:r>
          </a:p>
        </p:txBody>
      </p:sp>
      <p:pic>
        <p:nvPicPr>
          <p:cNvPr id="4" name="Объект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7656" y="1933383"/>
            <a:ext cx="3818359" cy="286376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218" y="1933383"/>
            <a:ext cx="3214756" cy="241058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sp>
        <p:nvSpPr>
          <p:cNvPr id="3" name="Прямоугольник 2"/>
          <p:cNvSpPr/>
          <p:nvPr/>
        </p:nvSpPr>
        <p:spPr>
          <a:xfrm>
            <a:off x="296115" y="4653136"/>
            <a:ext cx="648072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Учителя </a:t>
            </a: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постоянно работают над повышением  </a:t>
            </a: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своего профессионального мастерства, </a:t>
            </a: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проходят </a:t>
            </a: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курсы повышения квалификаций ,  аттестуются .</a:t>
            </a:r>
          </a:p>
          <a:p>
            <a:endParaRPr lang="ru-RU" b="1" i="1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Принимают </a:t>
            </a: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различных конкурсах, научно - практических конференциях. Добиваются больших успехов.</a:t>
            </a:r>
          </a:p>
        </p:txBody>
      </p:sp>
    </p:spTree>
    <p:extLst>
      <p:ext uri="{BB962C8B-B14F-4D97-AF65-F5344CB8AC3E}">
        <p14:creationId xmlns:p14="http://schemas.microsoft.com/office/powerpoint/2010/main" val="2353925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Заголовок 7"/>
          <p:cNvSpPr>
            <a:spLocks noGrp="1"/>
          </p:cNvSpPr>
          <p:nvPr>
            <p:ph type="ctrTitle"/>
          </p:nvPr>
        </p:nvSpPr>
        <p:spPr>
          <a:xfrm>
            <a:off x="685800" y="2726383"/>
            <a:ext cx="7772400" cy="1422697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 sz="4800" b="1" dirty="0" smtClean="0">
                <a:solidFill>
                  <a:srgbClr val="FF0000"/>
                </a:solidFill>
              </a:rPr>
              <a:t/>
            </a:r>
            <a:br>
              <a:rPr lang="ru-RU" altLang="ru-RU" sz="4800" b="1" dirty="0" smtClean="0">
                <a:solidFill>
                  <a:srgbClr val="FF0000"/>
                </a:solidFill>
              </a:rPr>
            </a:br>
            <a:r>
              <a:rPr lang="ru-RU" altLang="ru-RU" sz="49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года</a:t>
            </a:r>
            <a:r>
              <a:rPr lang="ru-RU" altLang="ru-RU" sz="4800" b="1" dirty="0" smtClean="0">
                <a:solidFill>
                  <a:srgbClr val="FF0000"/>
                </a:solidFill>
              </a:rPr>
              <a:t/>
            </a:r>
            <a:br>
              <a:rPr lang="ru-RU" altLang="ru-RU" sz="4800" b="1" dirty="0" smtClean="0">
                <a:solidFill>
                  <a:srgbClr val="FF0000"/>
                </a:solidFill>
              </a:rPr>
            </a:br>
            <a:endParaRPr lang="ru-RU" altLang="ru-RU" sz="4800" dirty="0" smtClean="0"/>
          </a:p>
        </p:txBody>
      </p:sp>
      <p:sp>
        <p:nvSpPr>
          <p:cNvPr id="153603" name="Текст 8"/>
          <p:cNvSpPr>
            <a:spLocks noGrp="1"/>
          </p:cNvSpPr>
          <p:nvPr>
            <p:ph type="subTitle" idx="1"/>
          </p:nvPr>
        </p:nvSpPr>
        <p:spPr>
          <a:xfrm>
            <a:off x="2533651" y="848946"/>
            <a:ext cx="1750318" cy="1625967"/>
          </a:xfrm>
        </p:spPr>
        <p:txBody>
          <a:bodyPr>
            <a:normAutofit fontScale="92500"/>
          </a:bodyPr>
          <a:lstStyle/>
          <a:p>
            <a:pPr algn="l" eaLnBrk="1" hangingPunct="1">
              <a:spcBef>
                <a:spcPct val="0"/>
              </a:spcBef>
            </a:pPr>
            <a:r>
              <a:rPr lang="ru-RU" altLang="ru-RU" sz="16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Хисамова</a:t>
            </a:r>
            <a:r>
              <a:rPr lang="ru-RU" alt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З.М.</a:t>
            </a:r>
          </a:p>
          <a:p>
            <a:pPr algn="l" eaLnBrk="1" hangingPunct="1">
              <a:spcBef>
                <a:spcPct val="0"/>
              </a:spcBef>
            </a:pPr>
            <a:r>
              <a:rPr lang="ru-RU" alt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учитель</a:t>
            </a:r>
            <a:r>
              <a:rPr lang="en-US" alt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начального класса, «Учитель года» -</a:t>
            </a:r>
            <a:r>
              <a:rPr lang="en-US" alt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</a:t>
            </a:r>
            <a:r>
              <a:rPr lang="ru-RU" alt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место, 2015 г</a:t>
            </a:r>
            <a:r>
              <a:rPr lang="tt-RU" alt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altLang="ru-RU" sz="1600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endParaRPr lang="ru-RU" altLang="ru-RU" b="1" dirty="0" smtClean="0"/>
          </a:p>
          <a:p>
            <a:pPr eaLnBrk="1" hangingPunct="1"/>
            <a:endParaRPr lang="ru-RU" altLang="ru-RU" b="1" dirty="0" smtClean="0"/>
          </a:p>
          <a:p>
            <a:pPr eaLnBrk="1" hangingPunct="1"/>
            <a:endParaRPr lang="ru-RU" altLang="ru-RU" sz="1800" b="1" i="1" dirty="0" smtClean="0"/>
          </a:p>
        </p:txBody>
      </p:sp>
      <p:pic>
        <p:nvPicPr>
          <p:cNvPr id="153604" name="Picture 3"/>
          <p:cNvPicPr>
            <a:picLocks noGrp="1" noChangeAspect="1" noChangeArrowheads="1"/>
          </p:cNvPicPr>
          <p:nvPr>
            <p:ph sz="half" idx="4294967295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43" t="11833"/>
          <a:stretch/>
        </p:blipFill>
        <p:spPr>
          <a:xfrm>
            <a:off x="328515" y="903635"/>
            <a:ext cx="2024148" cy="2453580"/>
          </a:xfrm>
        </p:spPr>
      </p:pic>
      <p:pic>
        <p:nvPicPr>
          <p:cNvPr id="153605" name="Picture 7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39" r="11916" b="24513"/>
          <a:stretch/>
        </p:blipFill>
        <p:spPr bwMode="auto">
          <a:xfrm>
            <a:off x="6732241" y="817563"/>
            <a:ext cx="2088231" cy="24674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402013" y="4400550"/>
            <a:ext cx="2538412" cy="3698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rgbClr val="000000"/>
              </a:solidFill>
              <a:latin typeface="Times New Roman"/>
              <a:cs typeface="+mn-cs"/>
            </a:endParaRPr>
          </a:p>
        </p:txBody>
      </p:sp>
      <p:pic>
        <p:nvPicPr>
          <p:cNvPr id="153608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1" y="3925428"/>
            <a:ext cx="2073274" cy="2599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рямоугольник 1"/>
          <p:cNvSpPr>
            <a:spLocks noChangeArrowheads="1"/>
          </p:cNvSpPr>
          <p:nvPr/>
        </p:nvSpPr>
        <p:spPr bwMode="auto">
          <a:xfrm>
            <a:off x="4759897" y="4505703"/>
            <a:ext cx="1911337" cy="203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1600" b="1" dirty="0" smtClean="0">
                <a:solidFill>
                  <a:srgbClr val="000000"/>
                </a:solidFill>
                <a:cs typeface="Calibri" panose="020F0502020204030204" pitchFamily="34" charset="0"/>
              </a:rPr>
              <a:t>Абдуллина И.М.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1600" b="1" dirty="0" smtClean="0">
                <a:solidFill>
                  <a:srgbClr val="000000"/>
                </a:solidFill>
                <a:cs typeface="Calibri" panose="020F0502020204030204" pitchFamily="34" charset="0"/>
              </a:rPr>
              <a:t>победитель </a:t>
            </a:r>
            <a:r>
              <a:rPr lang="ru-RU" altLang="ru-RU" sz="1600" b="1" dirty="0">
                <a:cs typeface="Calibri" panose="020F0502020204030204" pitchFamily="34" charset="0"/>
              </a:rPr>
              <a:t>в номинации «Учитель спортивно - эстетического цикла», </a:t>
            </a:r>
            <a:r>
              <a:rPr lang="ru-RU" altLang="ru-RU" sz="1600" b="1" dirty="0" smtClean="0">
                <a:cs typeface="Calibri" panose="020F0502020204030204" pitchFamily="34" charset="0"/>
              </a:rPr>
              <a:t>2019 г</a:t>
            </a:r>
          </a:p>
          <a:p>
            <a:pPr>
              <a:spcBef>
                <a:spcPct val="0"/>
              </a:spcBef>
              <a:buFontTx/>
              <a:buNone/>
            </a:pPr>
            <a:endParaRPr lang="ru-RU" altLang="ru-RU" sz="1400" dirty="0"/>
          </a:p>
        </p:txBody>
      </p:sp>
      <p:sp>
        <p:nvSpPr>
          <p:cNvPr id="12" name="Прямоугольник 1"/>
          <p:cNvSpPr>
            <a:spLocks noChangeArrowheads="1"/>
          </p:cNvSpPr>
          <p:nvPr/>
        </p:nvSpPr>
        <p:spPr bwMode="auto">
          <a:xfrm>
            <a:off x="2610198" y="4149080"/>
            <a:ext cx="1889794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 dirty="0"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1600" b="1" dirty="0" smtClean="0">
                <a:cs typeface="Calibri" panose="020F0502020204030204" pitchFamily="34" charset="0"/>
              </a:rPr>
              <a:t>Хабибуллина Р.Н.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1600" b="1" dirty="0" smtClean="0">
                <a:cs typeface="Calibri" panose="020F0502020204030204" pitchFamily="34" charset="0"/>
              </a:rPr>
              <a:t>Победитель «Лучший учитель татарского языка и литературы»,  2018 г</a:t>
            </a:r>
          </a:p>
          <a:p>
            <a:pPr>
              <a:spcBef>
                <a:spcPct val="0"/>
              </a:spcBef>
              <a:buFontTx/>
              <a:buNone/>
            </a:pPr>
            <a:endParaRPr lang="ru-RU" altLang="ru-RU" sz="1800" b="1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9" y="3770313"/>
            <a:ext cx="2078360" cy="2611015"/>
          </a:xfrm>
          <a:prstGeom prst="rect">
            <a:avLst/>
          </a:prstGeom>
        </p:spPr>
      </p:pic>
      <p:sp>
        <p:nvSpPr>
          <p:cNvPr id="14" name="Текст 8"/>
          <p:cNvSpPr txBox="1">
            <a:spLocks/>
          </p:cNvSpPr>
          <p:nvPr/>
        </p:nvSpPr>
        <p:spPr>
          <a:xfrm>
            <a:off x="4644009" y="848946"/>
            <a:ext cx="1880592" cy="17783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ct val="0"/>
              </a:spcBef>
            </a:pPr>
            <a:r>
              <a:rPr lang="ru-RU" altLang="ru-RU" sz="16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Фарзиева</a:t>
            </a:r>
            <a:r>
              <a:rPr lang="ru-RU" alt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М.Р.</a:t>
            </a:r>
            <a:r>
              <a:rPr lang="en-US" alt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altLang="ru-RU" sz="16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spcBef>
                <a:spcPct val="0"/>
              </a:spcBef>
            </a:pPr>
            <a:r>
              <a:rPr lang="en-US" alt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победитель в </a:t>
            </a:r>
            <a:r>
              <a:rPr lang="ru-RU" alt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номинации «Лучший учитель   биологии», 2016 г</a:t>
            </a:r>
          </a:p>
          <a:p>
            <a:pPr>
              <a:spcBef>
                <a:spcPct val="0"/>
              </a:spcBef>
            </a:pPr>
            <a:endParaRPr lang="ru-RU" altLang="ru-RU" sz="1600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altLang="ru-RU" b="1" dirty="0" smtClean="0"/>
          </a:p>
          <a:p>
            <a:endParaRPr lang="ru-RU" altLang="ru-RU" b="1" dirty="0" smtClean="0"/>
          </a:p>
          <a:p>
            <a:endParaRPr lang="ru-RU" altLang="ru-RU" sz="1800" b="1" i="1" dirty="0" smtClean="0"/>
          </a:p>
        </p:txBody>
      </p:sp>
    </p:spTree>
    <p:extLst>
      <p:ext uri="{BB962C8B-B14F-4D97-AF65-F5344CB8AC3E}">
        <p14:creationId xmlns:p14="http://schemas.microsoft.com/office/powerpoint/2010/main" val="358634230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85800" y="548680"/>
            <a:ext cx="7772400" cy="1152128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Победители гранта </a:t>
            </a:r>
            <a:b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«Наш лучший учитель»</a:t>
            </a:r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 rot="10800000" flipV="1">
            <a:off x="6875462" y="5157787"/>
            <a:ext cx="1914525" cy="784225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FontTx/>
              <a:buNone/>
              <a:defRPr/>
            </a:pPr>
            <a:endParaRPr lang="ru-RU" sz="1600" dirty="0" smtClean="0"/>
          </a:p>
          <a:p>
            <a:pPr marL="0" indent="0" algn="ctr">
              <a:buFontTx/>
              <a:buNone/>
              <a:defRPr/>
            </a:pPr>
            <a:r>
              <a:rPr lang="ru-RU" sz="23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Хисамова</a:t>
            </a:r>
            <a:r>
              <a:rPr lang="ru-RU" sz="23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З.М.</a:t>
            </a:r>
          </a:p>
          <a:p>
            <a:pPr marL="0" indent="0" algn="ctr">
              <a:buFontTx/>
              <a:buNone/>
              <a:defRPr/>
            </a:pPr>
            <a:r>
              <a:rPr lang="ru-RU" sz="23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2014</a:t>
            </a:r>
            <a:r>
              <a:rPr lang="ru-RU" sz="23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2581" name="Picture 2" descr="D:\Desktop\001~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2398713"/>
            <a:ext cx="2038350" cy="255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258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2451100"/>
            <a:ext cx="1862137" cy="245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79388" y="5429250"/>
            <a:ext cx="2232025" cy="5842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i="1" dirty="0">
                <a:solidFill>
                  <a:srgbClr val="000000"/>
                </a:solidFill>
                <a:latin typeface="Times New Roman"/>
                <a:cs typeface="+mn-cs"/>
              </a:rPr>
              <a:t>Хабибуллина Р.Н. 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i="1" dirty="0">
                <a:solidFill>
                  <a:srgbClr val="000000"/>
                </a:solidFill>
                <a:latin typeface="Times New Roman"/>
                <a:cs typeface="+mn-cs"/>
              </a:rPr>
              <a:t> 2011г., 2014г.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411413" y="5357813"/>
            <a:ext cx="1966912" cy="5842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i="1" dirty="0" err="1">
                <a:solidFill>
                  <a:srgbClr val="000000"/>
                </a:solidFill>
                <a:latin typeface="Times New Roman"/>
                <a:cs typeface="+mn-cs"/>
              </a:rPr>
              <a:t>Фарзиева</a:t>
            </a:r>
            <a:r>
              <a:rPr lang="ru-RU" sz="1600" b="1" i="1" dirty="0">
                <a:solidFill>
                  <a:srgbClr val="000000"/>
                </a:solidFill>
                <a:latin typeface="Times New Roman"/>
                <a:cs typeface="+mn-cs"/>
              </a:rPr>
              <a:t> М.Р.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i="1" dirty="0">
                <a:solidFill>
                  <a:srgbClr val="000000"/>
                </a:solidFill>
                <a:latin typeface="Times New Roman"/>
                <a:cs typeface="+mn-cs"/>
              </a:rPr>
              <a:t>2013г.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643438" y="5429250"/>
            <a:ext cx="2016125" cy="584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i="1" dirty="0" err="1">
                <a:solidFill>
                  <a:srgbClr val="000000"/>
                </a:solidFill>
                <a:latin typeface="Times New Roman"/>
                <a:cs typeface="+mn-cs"/>
              </a:rPr>
              <a:t>Сунгатуллина</a:t>
            </a:r>
            <a:r>
              <a:rPr lang="ru-RU" sz="1600" b="1" i="1" dirty="0">
                <a:solidFill>
                  <a:srgbClr val="000000"/>
                </a:solidFill>
                <a:latin typeface="Times New Roman"/>
                <a:cs typeface="+mn-cs"/>
              </a:rPr>
              <a:t> З.А.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i="1" dirty="0">
                <a:solidFill>
                  <a:srgbClr val="000000"/>
                </a:solidFill>
                <a:latin typeface="Times New Roman"/>
                <a:cs typeface="+mn-cs"/>
              </a:rPr>
              <a:t>2013г.</a:t>
            </a:r>
          </a:p>
        </p:txBody>
      </p:sp>
      <p:pic>
        <p:nvPicPr>
          <p:cNvPr id="152586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25" t="11717"/>
          <a:stretch/>
        </p:blipFill>
        <p:spPr bwMode="auto">
          <a:xfrm>
            <a:off x="6838928" y="2451100"/>
            <a:ext cx="1951060" cy="2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2588" name="Рисунок 12" descr="G:\Дщрес эшк. М.Гафури\сканир. фото личн..jpg"/>
          <p:cNvPicPr>
            <a:picLocks noChangeAspect="1" noChangeArrowheads="1"/>
          </p:cNvPicPr>
          <p:nvPr/>
        </p:nvPicPr>
        <p:blipFill>
          <a:blip r:embed="rId5">
            <a:lum bright="-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5" t="3946" r="47562"/>
          <a:stretch>
            <a:fillRect/>
          </a:stretch>
        </p:blipFill>
        <p:spPr bwMode="auto">
          <a:xfrm>
            <a:off x="315913" y="2451100"/>
            <a:ext cx="1876425" cy="245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87098013"/>
      </p:ext>
    </p:extLst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2" y="795240"/>
            <a:ext cx="6779096" cy="940966"/>
          </a:xfrm>
        </p:spPr>
        <p:txBody>
          <a:bodyPr>
            <a:noAutofit/>
          </a:bodyPr>
          <a:lstStyle/>
          <a:p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Победители гранта </a:t>
            </a:r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«Учитель – мастер – 2017"</a:t>
            </a:r>
            <a:endParaRPr lang="ru-RU" sz="3200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683568" y="4887368"/>
            <a:ext cx="3600400" cy="989904"/>
          </a:xfrm>
        </p:spPr>
        <p:txBody>
          <a:bodyPr>
            <a:normAutofit/>
          </a:bodyPr>
          <a:lstStyle/>
          <a:p>
            <a:pPr algn="ctr"/>
            <a:r>
              <a:rPr lang="tt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Фарзиева М.Р.</a:t>
            </a:r>
          </a:p>
          <a:p>
            <a:pPr algn="ctr"/>
            <a:r>
              <a:rPr lang="tt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</a:t>
            </a:r>
            <a:r>
              <a:rPr lang="tt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химии и биологии</a:t>
            </a:r>
            <a:endParaRPr lang="ru-RU" sz="1800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3"/>
          </p:nvPr>
        </p:nvSpPr>
        <p:spPr>
          <a:xfrm>
            <a:off x="5076056" y="5013176"/>
            <a:ext cx="3816424" cy="1584176"/>
          </a:xfrm>
        </p:spPr>
        <p:txBody>
          <a:bodyPr>
            <a:normAutofit/>
          </a:bodyPr>
          <a:lstStyle/>
          <a:p>
            <a:pPr algn="ctr"/>
            <a:r>
              <a:rPr lang="tt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t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Илалтдинова Р.В.</a:t>
            </a:r>
          </a:p>
          <a:p>
            <a:pPr algn="ctr"/>
            <a:r>
              <a:rPr lang="tt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</a:t>
            </a:r>
            <a:r>
              <a:rPr lang="tt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руссого  языка и литературы</a:t>
            </a:r>
          </a:p>
          <a:p>
            <a:endParaRPr lang="ru-RU" dirty="0"/>
          </a:p>
        </p:txBody>
      </p:sp>
      <p:pic>
        <p:nvPicPr>
          <p:cNvPr id="10" name="Picture 3" descr="C:\Users\Резида\Desktop\2254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91680" y="2089560"/>
            <a:ext cx="2076822" cy="2769096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1" name="Picture 2" descr="C:\Users\Резида\Desktop\23640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924323" y="2060848"/>
            <a:ext cx="2119890" cy="282652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455942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908820" y="836712"/>
            <a:ext cx="6334472" cy="12192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Авыл</a:t>
            </a:r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укытучысы</a:t>
            </a:r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- 2019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pPr algn="ctr" eaLnBrk="1" hangingPunct="1">
              <a:buFontTx/>
              <a:buNone/>
              <a:defRPr/>
            </a:pPr>
            <a:endParaRPr lang="ru-RU" dirty="0" smtClean="0"/>
          </a:p>
          <a:p>
            <a:pPr eaLnBrk="1" hangingPunct="1">
              <a:defRPr/>
            </a:pPr>
            <a:endParaRPr lang="ru-RU" b="1" i="1" dirty="0"/>
          </a:p>
        </p:txBody>
      </p:sp>
      <p:pic>
        <p:nvPicPr>
          <p:cNvPr id="154629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50" t="37401" r="18500" b="13251"/>
          <a:stretch>
            <a:fillRect/>
          </a:stretch>
        </p:blipFill>
        <p:spPr bwMode="auto">
          <a:xfrm>
            <a:off x="254273" y="2310229"/>
            <a:ext cx="4241527" cy="33818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052036" y="3068960"/>
            <a:ext cx="355241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Абсолютный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победитель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конкурса </a:t>
            </a:r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«Сельский учитель»,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организованный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редакцией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журнала «М</a:t>
            </a:r>
            <a:r>
              <a:rPr lang="tt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әгариф”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Министерством образования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науки РТ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Хисамова</a:t>
            </a:r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Зульфия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Минзуфаровна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начальных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классов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4472789"/>
      </p:ext>
    </p:extLst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 sz="quarter"/>
          </p:nvPr>
        </p:nvSpPr>
        <p:spPr>
          <a:xfrm>
            <a:off x="899592" y="1268760"/>
            <a:ext cx="7772400" cy="557808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altLang="ru-RU" sz="3200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3200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200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Результаты обучения</a:t>
            </a:r>
            <a:r>
              <a:rPr lang="ru-RU" altLang="ru-RU" sz="32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32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3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sz="quarter" idx="1"/>
          </p:nvPr>
        </p:nvSpPr>
        <p:spPr>
          <a:xfrm flipV="1">
            <a:off x="3059113" y="2571750"/>
            <a:ext cx="4713287" cy="247650"/>
          </a:xfrm>
        </p:spPr>
        <p:txBody>
          <a:bodyPr>
            <a:normAutofit fontScale="32500" lnSpcReduction="20000"/>
          </a:bodyPr>
          <a:lstStyle/>
          <a:p>
            <a:pPr>
              <a:defRPr/>
            </a:pPr>
            <a:endParaRPr lang="ru-RU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5952332"/>
              </p:ext>
            </p:extLst>
          </p:nvPr>
        </p:nvGraphicFramePr>
        <p:xfrm>
          <a:off x="827584" y="2276872"/>
          <a:ext cx="7993138" cy="421446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77169">
                  <a:extLst>
                    <a:ext uri="{9D8B030D-6E8A-4147-A177-3AD203B41FA5}">
                      <a16:colId xmlns="" xmlns:a16="http://schemas.microsoft.com/office/drawing/2014/main" val="2393557397"/>
                    </a:ext>
                  </a:extLst>
                </a:gridCol>
                <a:gridCol w="1129468">
                  <a:extLst>
                    <a:ext uri="{9D8B030D-6E8A-4147-A177-3AD203B41FA5}">
                      <a16:colId xmlns="" xmlns:a16="http://schemas.microsoft.com/office/drawing/2014/main" val="1158958143"/>
                    </a:ext>
                  </a:extLst>
                </a:gridCol>
                <a:gridCol w="1246945">
                  <a:extLst>
                    <a:ext uri="{9D8B030D-6E8A-4147-A177-3AD203B41FA5}">
                      <a16:colId xmlns="" xmlns:a16="http://schemas.microsoft.com/office/drawing/2014/main" val="2509206545"/>
                    </a:ext>
                  </a:extLst>
                </a:gridCol>
                <a:gridCol w="1024276">
                  <a:extLst>
                    <a:ext uri="{9D8B030D-6E8A-4147-A177-3AD203B41FA5}">
                      <a16:colId xmlns="" xmlns:a16="http://schemas.microsoft.com/office/drawing/2014/main" val="3532128874"/>
                    </a:ext>
                  </a:extLst>
                </a:gridCol>
                <a:gridCol w="1162485">
                  <a:extLst>
                    <a:ext uri="{9D8B030D-6E8A-4147-A177-3AD203B41FA5}">
                      <a16:colId xmlns="" xmlns:a16="http://schemas.microsoft.com/office/drawing/2014/main" val="1161925932"/>
                    </a:ext>
                  </a:extLst>
                </a:gridCol>
                <a:gridCol w="1162485">
                  <a:extLst>
                    <a:ext uri="{9D8B030D-6E8A-4147-A177-3AD203B41FA5}">
                      <a16:colId xmlns="" xmlns:a16="http://schemas.microsoft.com/office/drawing/2014/main" val="3185999568"/>
                    </a:ext>
                  </a:extLst>
                </a:gridCol>
                <a:gridCol w="1090310">
                  <a:extLst>
                    <a:ext uri="{9D8B030D-6E8A-4147-A177-3AD203B41FA5}">
                      <a16:colId xmlns="" xmlns:a16="http://schemas.microsoft.com/office/drawing/2014/main" val="913854534"/>
                    </a:ext>
                  </a:extLst>
                </a:gridCol>
              </a:tblGrid>
              <a:tr h="293965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endParaRPr lang="ru-RU" sz="1600" b="1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Учебный 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обучающихся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(без 1 классов)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/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 них: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5598067"/>
                  </a:ext>
                </a:extLst>
              </a:tr>
              <a:tr h="71417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endParaRPr lang="ru-RU" sz="1400" b="1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Аттестованы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endParaRPr lang="ru-RU" sz="1400" b="1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</a:t>
                      </a: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«5»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endParaRPr lang="ru-RU" sz="1400" b="1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</a:t>
                      </a: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«4»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«5»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endParaRPr lang="ru-RU" sz="1400" b="1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Переведены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условно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Оставлены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повторный учебный год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904655348"/>
                  </a:ext>
                </a:extLst>
              </a:tr>
              <a:tr h="7295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2015-16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29(69,05%)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70510" algn="l"/>
                        </a:tabLs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70510" algn="l"/>
                        </a:tabLs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/>
                </a:tc>
                <a:extLst>
                  <a:ext uri="{0D108BD9-81ED-4DB2-BD59-A6C34878D82A}">
                    <a16:rowId xmlns="" xmlns:a16="http://schemas.microsoft.com/office/drawing/2014/main" val="92485853"/>
                  </a:ext>
                </a:extLst>
              </a:tr>
              <a:tr h="4115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2016-17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 (60,9%)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70510" algn="l"/>
                        </a:tabLs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70510" algn="l"/>
                        </a:tabLs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/>
                </a:tc>
                <a:extLst>
                  <a:ext uri="{0D108BD9-81ED-4DB2-BD59-A6C34878D82A}">
                    <a16:rowId xmlns="" xmlns:a16="http://schemas.microsoft.com/office/drawing/2014/main" val="1269908064"/>
                  </a:ext>
                </a:extLst>
              </a:tr>
              <a:tr h="4115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2017-18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36(0)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 (69,4%)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70510" algn="l"/>
                        </a:tabLs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70510" algn="l"/>
                        </a:tabLs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/>
                </a:tc>
                <a:extLst>
                  <a:ext uri="{0D108BD9-81ED-4DB2-BD59-A6C34878D82A}">
                    <a16:rowId xmlns="" xmlns:a16="http://schemas.microsoft.com/office/drawing/2014/main" val="2116057138"/>
                  </a:ext>
                </a:extLst>
              </a:tr>
              <a:tr h="7295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2018-19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33(3)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20(63,64%)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70510" algn="l"/>
                        </a:tabLs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70510" algn="l"/>
                        </a:tabLs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/>
                </a:tc>
                <a:extLst>
                  <a:ext uri="{0D108BD9-81ED-4DB2-BD59-A6C34878D82A}">
                    <a16:rowId xmlns="" xmlns:a16="http://schemas.microsoft.com/office/drawing/2014/main" val="1515997608"/>
                  </a:ext>
                </a:extLst>
              </a:tr>
              <a:tr h="4115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2019-20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r>
                        <a:rPr lang="ru-RU" sz="16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(65,62)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70510" algn="l"/>
                        </a:tabLs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70510" algn="l"/>
                        </a:tabLs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/>
                </a:tc>
                <a:extLst>
                  <a:ext uri="{0D108BD9-81ED-4DB2-BD59-A6C34878D82A}">
                    <a16:rowId xmlns="" xmlns:a16="http://schemas.microsoft.com/office/drawing/2014/main" val="34064436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8250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ru-RU" sz="32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ОГЭ за 4 года </a:t>
            </a:r>
            <a:br>
              <a:rPr lang="ru-RU" sz="32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27958270"/>
              </p:ext>
            </p:extLst>
          </p:nvPr>
        </p:nvGraphicFramePr>
        <p:xfrm>
          <a:off x="467545" y="1628775"/>
          <a:ext cx="7990655" cy="4176492"/>
        </p:xfrm>
        <a:graphic>
          <a:graphicData uri="http://schemas.openxmlformats.org/drawingml/2006/table">
            <a:tbl>
              <a:tblPr/>
              <a:tblGrid>
                <a:gridCol w="515737">
                  <a:extLst>
                    <a:ext uri="{9D8B030D-6E8A-4147-A177-3AD203B41FA5}">
                      <a16:colId xmlns="" xmlns:a16="http://schemas.microsoft.com/office/drawing/2014/main" val="2144154556"/>
                    </a:ext>
                  </a:extLst>
                </a:gridCol>
                <a:gridCol w="1284462">
                  <a:extLst>
                    <a:ext uri="{9D8B030D-6E8A-4147-A177-3AD203B41FA5}">
                      <a16:colId xmlns="" xmlns:a16="http://schemas.microsoft.com/office/drawing/2014/main" val="1264711222"/>
                    </a:ext>
                  </a:extLst>
                </a:gridCol>
                <a:gridCol w="720080">
                  <a:extLst>
                    <a:ext uri="{9D8B030D-6E8A-4147-A177-3AD203B41FA5}">
                      <a16:colId xmlns="" xmlns:a16="http://schemas.microsoft.com/office/drawing/2014/main" val="2177660419"/>
                    </a:ext>
                  </a:extLst>
                </a:gridCol>
                <a:gridCol w="792088">
                  <a:extLst>
                    <a:ext uri="{9D8B030D-6E8A-4147-A177-3AD203B41FA5}">
                      <a16:colId xmlns="" xmlns:a16="http://schemas.microsoft.com/office/drawing/2014/main" val="2919584556"/>
                    </a:ext>
                  </a:extLst>
                </a:gridCol>
                <a:gridCol w="648072">
                  <a:extLst>
                    <a:ext uri="{9D8B030D-6E8A-4147-A177-3AD203B41FA5}">
                      <a16:colId xmlns="" xmlns:a16="http://schemas.microsoft.com/office/drawing/2014/main" val="811442261"/>
                    </a:ext>
                  </a:extLst>
                </a:gridCol>
                <a:gridCol w="792088">
                  <a:extLst>
                    <a:ext uri="{9D8B030D-6E8A-4147-A177-3AD203B41FA5}">
                      <a16:colId xmlns="" xmlns:a16="http://schemas.microsoft.com/office/drawing/2014/main" val="3428247608"/>
                    </a:ext>
                  </a:extLst>
                </a:gridCol>
                <a:gridCol w="720080">
                  <a:extLst>
                    <a:ext uri="{9D8B030D-6E8A-4147-A177-3AD203B41FA5}">
                      <a16:colId xmlns="" xmlns:a16="http://schemas.microsoft.com/office/drawing/2014/main" val="1570095128"/>
                    </a:ext>
                  </a:extLst>
                </a:gridCol>
                <a:gridCol w="792088">
                  <a:extLst>
                    <a:ext uri="{9D8B030D-6E8A-4147-A177-3AD203B41FA5}">
                      <a16:colId xmlns="" xmlns:a16="http://schemas.microsoft.com/office/drawing/2014/main" val="3997048660"/>
                    </a:ext>
                  </a:extLst>
                </a:gridCol>
                <a:gridCol w="864096">
                  <a:extLst>
                    <a:ext uri="{9D8B030D-6E8A-4147-A177-3AD203B41FA5}">
                      <a16:colId xmlns="" xmlns:a16="http://schemas.microsoft.com/office/drawing/2014/main" val="433908241"/>
                    </a:ext>
                  </a:extLst>
                </a:gridCol>
                <a:gridCol w="861864">
                  <a:extLst>
                    <a:ext uri="{9D8B030D-6E8A-4147-A177-3AD203B41FA5}">
                      <a16:colId xmlns="" xmlns:a16="http://schemas.microsoft.com/office/drawing/2014/main" val="2297814429"/>
                    </a:ext>
                  </a:extLst>
                </a:gridCol>
              </a:tblGrid>
              <a:tr h="293567"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п/п</a:t>
                      </a:r>
                    </a:p>
                  </a:txBody>
                  <a:tcPr marL="68495" marR="6849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Предмет</a:t>
                      </a:r>
                    </a:p>
                  </a:txBody>
                  <a:tcPr marL="68495" marR="6849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2016</a:t>
                      </a:r>
                    </a:p>
                  </a:txBody>
                  <a:tcPr marL="68495" marR="6849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</a:t>
                      </a:r>
                    </a:p>
                  </a:txBody>
                  <a:tcPr marL="68495" marR="6849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</a:t>
                      </a:r>
                    </a:p>
                  </a:txBody>
                  <a:tcPr marL="68495" marR="6849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</a:p>
                  </a:txBody>
                  <a:tcPr marL="68495" marR="6849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560197418"/>
                  </a:ext>
                </a:extLst>
              </a:tr>
              <a:tr h="6536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балл</a:t>
                      </a:r>
                    </a:p>
                  </a:txBody>
                  <a:tcPr marL="68495" marR="6849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Сред. оценка</a:t>
                      </a:r>
                    </a:p>
                  </a:txBody>
                  <a:tcPr marL="68495" marR="6849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балл</a:t>
                      </a:r>
                    </a:p>
                  </a:txBody>
                  <a:tcPr marL="68495" marR="6849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оценка</a:t>
                      </a:r>
                    </a:p>
                  </a:txBody>
                  <a:tcPr marL="68495" marR="6849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балл</a:t>
                      </a:r>
                    </a:p>
                  </a:txBody>
                  <a:tcPr marL="68495" marR="6849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оценка</a:t>
                      </a:r>
                    </a:p>
                  </a:txBody>
                  <a:tcPr marL="68495" marR="6849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балл</a:t>
                      </a:r>
                    </a:p>
                  </a:txBody>
                  <a:tcPr marL="68495" marR="6849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оценка</a:t>
                      </a:r>
                    </a:p>
                  </a:txBody>
                  <a:tcPr marL="68495" marR="6849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695181967"/>
                  </a:ext>
                </a:extLst>
              </a:tr>
              <a:tr h="58713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495" marR="6849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Русский язык</a:t>
                      </a:r>
                    </a:p>
                  </a:txBody>
                  <a:tcPr marL="68495" marR="6849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30,7</a:t>
                      </a:r>
                    </a:p>
                  </a:txBody>
                  <a:tcPr marL="68495" marR="6849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4,3</a:t>
                      </a:r>
                    </a:p>
                  </a:txBody>
                  <a:tcPr marL="68495" marR="6849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</a:p>
                  </a:txBody>
                  <a:tcPr marL="68495" marR="6849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3,8</a:t>
                      </a:r>
                    </a:p>
                  </a:txBody>
                  <a:tcPr marL="68495" marR="6849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29,5</a:t>
                      </a:r>
                    </a:p>
                  </a:txBody>
                  <a:tcPr marL="68495" marR="6849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kumimoji="0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495" marR="6849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31,3</a:t>
                      </a:r>
                      <a:endParaRPr kumimoji="0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495" marR="6849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kumimoji="0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495" marR="6849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4278422883"/>
                  </a:ext>
                </a:extLst>
              </a:tr>
              <a:tr h="58713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495" marR="6849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</a:t>
                      </a:r>
                    </a:p>
                  </a:txBody>
                  <a:tcPr marL="68495" marR="6849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17,5</a:t>
                      </a:r>
                    </a:p>
                  </a:txBody>
                  <a:tcPr marL="68495" marR="6849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495" marR="6849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15,4</a:t>
                      </a:r>
                    </a:p>
                  </a:txBody>
                  <a:tcPr marL="68495" marR="6849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3,6</a:t>
                      </a:r>
                    </a:p>
                  </a:txBody>
                  <a:tcPr marL="68495" marR="6849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17,5</a:t>
                      </a:r>
                    </a:p>
                  </a:txBody>
                  <a:tcPr marL="68495" marR="6849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495" marR="6849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21,3</a:t>
                      </a:r>
                    </a:p>
                  </a:txBody>
                  <a:tcPr marL="68495" marR="6849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4,3</a:t>
                      </a:r>
                    </a:p>
                  </a:txBody>
                  <a:tcPr marL="68495" marR="6849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545624034"/>
                  </a:ext>
                </a:extLst>
              </a:tr>
              <a:tr h="29356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495" marR="6849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Биология</a:t>
                      </a:r>
                    </a:p>
                  </a:txBody>
                  <a:tcPr marL="68495" marR="6849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28,8</a:t>
                      </a:r>
                    </a:p>
                  </a:txBody>
                  <a:tcPr marL="68495" marR="6849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3,72</a:t>
                      </a:r>
                    </a:p>
                  </a:txBody>
                  <a:tcPr marL="68495" marR="6849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8495" marR="6849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8495" marR="6849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</a:p>
                  </a:txBody>
                  <a:tcPr marL="68495" marR="6849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495" marR="6849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</a:p>
                  </a:txBody>
                  <a:tcPr marL="68495" marR="6849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495" marR="6849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595406397"/>
                  </a:ext>
                </a:extLst>
              </a:tr>
              <a:tr h="29356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68495" marR="6849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Химия</a:t>
                      </a:r>
                    </a:p>
                  </a:txBody>
                  <a:tcPr marL="68495" marR="6849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</a:p>
                  </a:txBody>
                  <a:tcPr marL="68495" marR="6849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495" marR="6849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8495" marR="6849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8495" marR="6849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8495" marR="6849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8495" marR="6849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8495" marR="6849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8495" marR="6849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795771519"/>
                  </a:ext>
                </a:extLst>
              </a:tr>
              <a:tr h="58713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68495" marR="6849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Обществознание</a:t>
                      </a:r>
                    </a:p>
                  </a:txBody>
                  <a:tcPr marL="68495" marR="6849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24,5</a:t>
                      </a:r>
                    </a:p>
                  </a:txBody>
                  <a:tcPr marL="68495" marR="6849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3,6</a:t>
                      </a:r>
                    </a:p>
                  </a:txBody>
                  <a:tcPr marL="68495" marR="6849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22,4</a:t>
                      </a:r>
                    </a:p>
                  </a:txBody>
                  <a:tcPr marL="68495" marR="6849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495" marR="6849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</a:p>
                  </a:txBody>
                  <a:tcPr marL="68495" marR="6849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495" marR="6849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</a:p>
                  </a:txBody>
                  <a:tcPr marL="68495" marR="6849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495" marR="6849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13049107"/>
                  </a:ext>
                </a:extLst>
              </a:tr>
              <a:tr h="58713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68495" marR="6849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Татарский язык </a:t>
                      </a:r>
                    </a:p>
                  </a:txBody>
                  <a:tcPr marL="68495" marR="6849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17,5</a:t>
                      </a:r>
                    </a:p>
                  </a:txBody>
                  <a:tcPr marL="68495" marR="6849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495" marR="6849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16,2</a:t>
                      </a:r>
                    </a:p>
                  </a:txBody>
                  <a:tcPr marL="68495" marR="6849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4,4</a:t>
                      </a:r>
                    </a:p>
                  </a:txBody>
                  <a:tcPr marL="68495" marR="6849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</a:p>
                  </a:txBody>
                  <a:tcPr marL="68495" marR="6849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4,5</a:t>
                      </a:r>
                    </a:p>
                  </a:txBody>
                  <a:tcPr marL="68495" marR="6849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68495" marR="6849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495" marR="6849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953907155"/>
                  </a:ext>
                </a:extLst>
              </a:tr>
              <a:tr h="29356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8495" marR="6849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География</a:t>
                      </a:r>
                    </a:p>
                  </a:txBody>
                  <a:tcPr marL="68495" marR="6849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8495" marR="6849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8495" marR="6849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8495" marR="6849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8495" marR="6849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8495" marR="6849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8495" marR="6849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</a:p>
                  </a:txBody>
                  <a:tcPr marL="68495" marR="6849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495" marR="6849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5826940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42054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124744"/>
            <a:ext cx="8229600" cy="356593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Учащиеся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огромном желанием и активными поисками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охотно участвуют и часто занимают призовые места в районных, зональных и республиканских научно-практических конференциях, олимпиадах, конкурсах, организованных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“Школьники науке 21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века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”, имени </a:t>
            </a:r>
            <a:r>
              <a:rPr lang="ru-RU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Г.Никишина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М.Морякова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Н.Лобачевского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Г.Ибрагимова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К.Насыйри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М. </a:t>
            </a:r>
            <a:r>
              <a:rPr lang="ru-RU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Джалиля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А.Алиша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др.</a:t>
            </a:r>
          </a:p>
        </p:txBody>
      </p:sp>
      <p:pic>
        <p:nvPicPr>
          <p:cNvPr id="5" name="Picture 9" descr="C:\Users\школа\Desktop\Диплом учителей\10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282" y="4176275"/>
            <a:ext cx="1674274" cy="2322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2176" y="3873882"/>
            <a:ext cx="1858640" cy="257842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8" t="4813"/>
          <a:stretch/>
        </p:blipFill>
        <p:spPr>
          <a:xfrm rot="1014495">
            <a:off x="7587942" y="4489038"/>
            <a:ext cx="1484879" cy="22005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75242">
            <a:off x="2310108" y="4621729"/>
            <a:ext cx="1484351" cy="205918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24848">
            <a:off x="390188" y="4794963"/>
            <a:ext cx="1352012" cy="187559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31678">
            <a:off x="4997718" y="4518622"/>
            <a:ext cx="1425877" cy="1978067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0306" y="3988126"/>
            <a:ext cx="1734062" cy="240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0626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980728"/>
            <a:ext cx="8229600" cy="144016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 участия на муниципальном этапе предметных олимпиад </a:t>
            </a:r>
            <a:r>
              <a:rPr lang="ru-RU" sz="2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0059401"/>
              </p:ext>
            </p:extLst>
          </p:nvPr>
        </p:nvGraphicFramePr>
        <p:xfrm>
          <a:off x="755576" y="2132853"/>
          <a:ext cx="6840761" cy="42505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88232">
                  <a:extLst>
                    <a:ext uri="{9D8B030D-6E8A-4147-A177-3AD203B41FA5}">
                      <a16:colId xmlns="" xmlns:a16="http://schemas.microsoft.com/office/drawing/2014/main" val="1504358026"/>
                    </a:ext>
                  </a:extLst>
                </a:gridCol>
                <a:gridCol w="2441720">
                  <a:extLst>
                    <a:ext uri="{9D8B030D-6E8A-4147-A177-3AD203B41FA5}">
                      <a16:colId xmlns="" xmlns:a16="http://schemas.microsoft.com/office/drawing/2014/main" val="1400347458"/>
                    </a:ext>
                  </a:extLst>
                </a:gridCol>
                <a:gridCol w="2310809">
                  <a:extLst>
                    <a:ext uri="{9D8B030D-6E8A-4147-A177-3AD203B41FA5}">
                      <a16:colId xmlns="" xmlns:a16="http://schemas.microsoft.com/office/drawing/2014/main" val="2331898013"/>
                    </a:ext>
                  </a:extLst>
                </a:gridCol>
              </a:tblGrid>
              <a:tr h="4848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Уч. год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Призовые места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 них  победителей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82624559"/>
                  </a:ext>
                </a:extLst>
              </a:tr>
              <a:tr h="81870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2015-16 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3460232119"/>
                  </a:ext>
                </a:extLst>
              </a:tr>
              <a:tr h="61022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2016-17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3220321569"/>
                  </a:ext>
                </a:extLst>
              </a:tr>
              <a:tr h="61022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2017-18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2284438261"/>
                  </a:ext>
                </a:extLst>
              </a:tr>
              <a:tr h="61022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2018-19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470225200"/>
                  </a:ext>
                </a:extLst>
              </a:tr>
              <a:tr h="61022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2019-20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3297353368"/>
                  </a:ext>
                </a:extLst>
              </a:tr>
            </a:tbl>
          </a:graphicData>
        </a:graphic>
      </p:graphicFrame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2317750" y="3203575"/>
            <a:ext cx="513457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8549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Заголовок 4"/>
          <p:cNvSpPr>
            <a:spLocks noGrp="1"/>
          </p:cNvSpPr>
          <p:nvPr>
            <p:ph type="title"/>
          </p:nvPr>
        </p:nvSpPr>
        <p:spPr>
          <a:xfrm>
            <a:off x="971599" y="1028700"/>
            <a:ext cx="7656463" cy="816124"/>
          </a:xfrm>
        </p:spPr>
        <p:txBody>
          <a:bodyPr>
            <a:noAutofit/>
          </a:bodyPr>
          <a:lstStyle/>
          <a:p>
            <a:r>
              <a:rPr lang="ru-RU" alt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Республиканский этап олимпиады </a:t>
            </a:r>
            <a:br>
              <a:rPr lang="ru-RU" alt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татарской литературе </a:t>
            </a:r>
          </a:p>
        </p:txBody>
      </p:sp>
      <p:pic>
        <p:nvPicPr>
          <p:cNvPr id="158723" name="Объект 1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96136" y="2090787"/>
            <a:ext cx="3096344" cy="3466374"/>
          </a:xfrm>
        </p:spPr>
      </p:pic>
      <p:pic>
        <p:nvPicPr>
          <p:cNvPr id="158724" name="Содержимое 7" descr="илузэ.jpg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1560" y="2239098"/>
            <a:ext cx="3983038" cy="2625725"/>
          </a:xfrm>
        </p:spPr>
      </p:pic>
      <p:pic>
        <p:nvPicPr>
          <p:cNvPr id="158725" name="Picture 2" descr="https://pp.vk.me/c623124/v623124880/1f88f/i1gb3tRhbXg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5866" y="3499020"/>
            <a:ext cx="1928812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Заголовок 4"/>
          <p:cNvSpPr txBox="1">
            <a:spLocks/>
          </p:cNvSpPr>
          <p:nvPr/>
        </p:nvSpPr>
        <p:spPr>
          <a:xfrm>
            <a:off x="482824" y="5085184"/>
            <a:ext cx="2592288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altLang="ru-RU" sz="18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Галимзянова</a:t>
            </a:r>
            <a:r>
              <a:rPr lang="ru-RU" altLang="ru-RU" sz="1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И.А.</a:t>
            </a:r>
          </a:p>
          <a:p>
            <a:r>
              <a:rPr lang="ru-RU" altLang="ru-RU" sz="1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 класс – призер, 2015 г</a:t>
            </a:r>
            <a:r>
              <a:rPr lang="ru-RU" alt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7" name="Заголовок 4"/>
          <p:cNvSpPr txBox="1">
            <a:spLocks/>
          </p:cNvSpPr>
          <p:nvPr/>
        </p:nvSpPr>
        <p:spPr>
          <a:xfrm>
            <a:off x="6035774" y="5783951"/>
            <a:ext cx="2592288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altLang="ru-RU" sz="1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Хабибуллина С.А.</a:t>
            </a:r>
          </a:p>
          <a:p>
            <a:r>
              <a:rPr lang="ru-RU" altLang="ru-RU" sz="1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 класс – призер, 2020 г</a:t>
            </a:r>
            <a:r>
              <a:rPr lang="ru-RU" alt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78778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412776"/>
            <a:ext cx="7920880" cy="4536504"/>
          </a:xfrm>
        </p:spPr>
        <p:txBody>
          <a:bodyPr>
            <a:noAutofit/>
          </a:bodyPr>
          <a:lstStyle/>
          <a:p>
            <a:pPr algn="just"/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Демографические тенденции последних лет привели к снижению количества детей в классах сельских школ и росту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малокомплектности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явление не обошло стороной и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Урмышлинскую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основную общеобразовательную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школу </a:t>
            </a:r>
            <a:r>
              <a:rPr lang="ru-RU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Лениногорского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района. </a:t>
            </a:r>
          </a:p>
          <a:p>
            <a:pPr algn="just"/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сегодняшний день в школе 6 классов,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 - комплект. Всего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школе обучается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 учеников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Школа полностью обеспечена кадрами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Качественное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и воспитание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обеспечивают 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 опытных учителей. Из них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имеют :2 учителя  высшую категорию,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учителей первую  квалификационную категорию.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7377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6263" y="4534781"/>
            <a:ext cx="3117737" cy="17534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3499713"/>
            <a:ext cx="2169739" cy="31265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7732" y="697768"/>
            <a:ext cx="2908993" cy="19481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5633" y="768262"/>
            <a:ext cx="2459415" cy="3410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23528" y="1394568"/>
            <a:ext cx="403244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2013 года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действует</a:t>
            </a:r>
          </a:p>
          <a:p>
            <a:pPr algn="just"/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личный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сайт школы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«Колокольчик".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Учителя  и   учащиеся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ведут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свои сайты.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Ежегодно участвуем и</a:t>
            </a:r>
          </a:p>
          <a:p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тановимся  победителями 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призёрами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Всемирного конкурса татарских интернет-проектов </a:t>
            </a:r>
            <a:endParaRPr lang="ru-RU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Белем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җәү</a:t>
            </a:r>
            <a:r>
              <a:rPr lang="tt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һ</a:t>
            </a:r>
            <a:r>
              <a:rPr lang="ru-RU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әрләре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".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6336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ru-RU" sz="3200" b="1" dirty="0">
                <a:solidFill>
                  <a:srgbClr val="002060"/>
                </a:solidFill>
              </a:rPr>
              <a:t>Современные технологии позволяют </a:t>
            </a:r>
            <a:r>
              <a:rPr lang="ru-RU" sz="3200" b="1" dirty="0" smtClean="0">
                <a:solidFill>
                  <a:srgbClr val="002060"/>
                </a:solidFill>
              </a:rPr>
              <a:t>распространить наш опыт работы и достигнуть  результатов.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0771" name="Объект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27784" y="1691680"/>
            <a:ext cx="3154362" cy="181768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60774" name="Рисунок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1244" y="4653136"/>
            <a:ext cx="2755900" cy="19177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0776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141" y="2915840"/>
            <a:ext cx="2720156" cy="3772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0778" name="Рисунок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605812"/>
            <a:ext cx="2305324" cy="3196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0779" name="Рисунок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3133" y="4112062"/>
            <a:ext cx="1532024" cy="253553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1431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1901446"/>
            <a:ext cx="4344910" cy="30963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179512" y="1556792"/>
            <a:ext cx="374441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Основа успеха школы  - правильная организация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методической работы и взаимопонимания с коллективом. </a:t>
            </a:r>
            <a:endParaRPr lang="ru-RU" sz="2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Наша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замечательная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- плод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совместного труда каждого учителя и 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учащихся.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5734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115616" y="1196752"/>
            <a:ext cx="6681936" cy="295232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Желаем вам успехов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работе!</a:t>
            </a:r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2070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29600" cy="1080120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0070C0"/>
                </a:solidFill>
              </a:rPr>
              <a:t/>
            </a:r>
            <a:br>
              <a:rPr lang="ru-RU" sz="3600" b="1" dirty="0" smtClean="0">
                <a:solidFill>
                  <a:srgbClr val="0070C0"/>
                </a:solidFill>
              </a:rPr>
            </a:br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Учебно-воспитательный </a:t>
            </a:r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 </a:t>
            </a:r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обеспечивают :</a:t>
            </a:r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204864"/>
            <a:ext cx="8435280" cy="3921299"/>
          </a:xfrm>
        </p:spPr>
        <p:txBody>
          <a:bodyPr>
            <a:normAutofit fontScale="92500"/>
          </a:bodyPr>
          <a:lstStyle/>
          <a:p>
            <a:pPr lvl="0" fontAlgn="base">
              <a:lnSpc>
                <a:spcPct val="150000"/>
              </a:lnSpc>
              <a:spcAft>
                <a:spcPct val="0"/>
              </a:spcAft>
              <a:buClr>
                <a:srgbClr val="6600FF"/>
              </a:buClr>
              <a:buFontTx/>
              <a:buChar char="•"/>
            </a:pPr>
            <a:r>
              <a:rPr lang="ru-RU" altLang="ru-RU" sz="2400" b="1" i="1" kern="0" dirty="0">
                <a:solidFill>
                  <a:srgbClr val="00002E"/>
                </a:solidFill>
                <a:latin typeface="Times New Roman"/>
                <a:cs typeface="Times New Roman"/>
              </a:rPr>
              <a:t>Учителя, награжденные </a:t>
            </a:r>
            <a:r>
              <a:rPr lang="ru-RU" altLang="ru-RU" sz="2400" b="1" i="1" kern="0" dirty="0" smtClean="0">
                <a:solidFill>
                  <a:srgbClr val="00002E"/>
                </a:solidFill>
                <a:latin typeface="Times New Roman"/>
                <a:cs typeface="Times New Roman"/>
              </a:rPr>
              <a:t>Почётными </a:t>
            </a:r>
            <a:r>
              <a:rPr lang="ru-RU" altLang="ru-RU" sz="2400" b="1" i="1" kern="0" dirty="0">
                <a:solidFill>
                  <a:srgbClr val="00002E"/>
                </a:solidFill>
                <a:latin typeface="Times New Roman"/>
                <a:cs typeface="Times New Roman"/>
              </a:rPr>
              <a:t>грамотами МО и Н РТ – </a:t>
            </a:r>
            <a:r>
              <a:rPr lang="ru-RU" altLang="ru-RU" sz="2400" b="1" i="1" kern="0" dirty="0" smtClean="0">
                <a:solidFill>
                  <a:srgbClr val="00002E"/>
                </a:solidFill>
                <a:latin typeface="Times New Roman"/>
                <a:cs typeface="Times New Roman"/>
              </a:rPr>
              <a:t>2 чел.</a:t>
            </a:r>
            <a:endParaRPr lang="ru-RU" altLang="ru-RU" sz="2400" b="1" i="1" kern="0" dirty="0">
              <a:solidFill>
                <a:srgbClr val="00002E"/>
              </a:solidFill>
              <a:latin typeface="Times New Roman"/>
              <a:cs typeface="Times New Roman"/>
            </a:endParaRPr>
          </a:p>
          <a:p>
            <a:pPr lvl="0" fontAlgn="base">
              <a:lnSpc>
                <a:spcPct val="150000"/>
              </a:lnSpc>
              <a:spcAft>
                <a:spcPct val="0"/>
              </a:spcAft>
              <a:buClr>
                <a:srgbClr val="6600FF"/>
              </a:buClr>
              <a:buFontTx/>
              <a:buChar char="•"/>
            </a:pPr>
            <a:r>
              <a:rPr lang="tt-RU" altLang="ru-RU" sz="2400" b="1" i="1" kern="0" dirty="0">
                <a:solidFill>
                  <a:srgbClr val="00002E"/>
                </a:solidFill>
                <a:latin typeface="Times New Roman"/>
                <a:cs typeface="Times New Roman"/>
              </a:rPr>
              <a:t>Учителя, награ</a:t>
            </a:r>
            <a:r>
              <a:rPr lang="ru-RU" altLang="ru-RU" sz="2400" b="1" i="1" kern="0" dirty="0">
                <a:solidFill>
                  <a:srgbClr val="00002E"/>
                </a:solidFill>
                <a:latin typeface="Times New Roman"/>
                <a:cs typeface="Times New Roman"/>
              </a:rPr>
              <a:t>ж</a:t>
            </a:r>
            <a:r>
              <a:rPr lang="tt-RU" altLang="ru-RU" sz="2400" b="1" i="1" kern="0" dirty="0" smtClean="0">
                <a:solidFill>
                  <a:srgbClr val="00002E"/>
                </a:solidFill>
                <a:latin typeface="Times New Roman"/>
                <a:cs typeface="Times New Roman"/>
              </a:rPr>
              <a:t>дённые </a:t>
            </a:r>
            <a:r>
              <a:rPr lang="tt-RU" altLang="ru-RU" sz="2400" b="1" i="1" kern="0" dirty="0">
                <a:solidFill>
                  <a:srgbClr val="00002E"/>
                </a:solidFill>
                <a:latin typeface="Times New Roman"/>
                <a:cs typeface="Times New Roman"/>
              </a:rPr>
              <a:t>Нагрудным знаком “За заслуги в образовании”- </a:t>
            </a:r>
            <a:r>
              <a:rPr lang="tt-RU" altLang="ru-RU" sz="2400" b="1" i="1" kern="0" dirty="0" smtClean="0">
                <a:solidFill>
                  <a:srgbClr val="00002E"/>
                </a:solidFill>
                <a:latin typeface="Times New Roman"/>
                <a:cs typeface="Times New Roman"/>
              </a:rPr>
              <a:t>1 чел.</a:t>
            </a:r>
            <a:endParaRPr lang="ru-RU" altLang="ru-RU" sz="2400" b="1" i="1" kern="0" dirty="0" smtClean="0">
              <a:solidFill>
                <a:srgbClr val="00002E"/>
              </a:solidFill>
              <a:latin typeface="Times New Roman"/>
              <a:cs typeface="Times New Roman"/>
            </a:endParaRPr>
          </a:p>
          <a:p>
            <a:pPr lvl="0" fontAlgn="base">
              <a:lnSpc>
                <a:spcPct val="150000"/>
              </a:lnSpc>
              <a:spcAft>
                <a:spcPct val="0"/>
              </a:spcAft>
              <a:buClr>
                <a:srgbClr val="6600FF"/>
              </a:buClr>
              <a:buFontTx/>
              <a:buChar char="•"/>
            </a:pPr>
            <a:r>
              <a:rPr lang="ru-RU" altLang="ru-RU" sz="2400" b="1" i="1" kern="0" dirty="0" smtClean="0">
                <a:solidFill>
                  <a:srgbClr val="00002E"/>
                </a:solidFill>
                <a:latin typeface="Times New Roman"/>
                <a:cs typeface="Times New Roman"/>
              </a:rPr>
              <a:t>Учителя</a:t>
            </a:r>
            <a:r>
              <a:rPr lang="ru-RU" altLang="ru-RU" sz="2400" b="1" i="1" kern="0" dirty="0">
                <a:solidFill>
                  <a:srgbClr val="00002E"/>
                </a:solidFill>
                <a:latin typeface="Times New Roman"/>
                <a:cs typeface="Times New Roman"/>
              </a:rPr>
              <a:t>, </a:t>
            </a:r>
            <a:r>
              <a:rPr lang="ru-RU" altLang="ru-RU" sz="2400" b="1" i="1" kern="0" dirty="0" smtClean="0">
                <a:solidFill>
                  <a:srgbClr val="00002E"/>
                </a:solidFill>
                <a:latin typeface="Times New Roman"/>
                <a:cs typeface="Times New Roman"/>
              </a:rPr>
              <a:t>награждённые </a:t>
            </a:r>
            <a:r>
              <a:rPr lang="ru-RU" altLang="ru-RU" sz="2400" b="1" i="1" kern="0" dirty="0">
                <a:solidFill>
                  <a:srgbClr val="00002E"/>
                </a:solidFill>
                <a:latin typeface="Times New Roman"/>
                <a:cs typeface="Times New Roman"/>
              </a:rPr>
              <a:t>Почетными грамотам администрации ЛМР</a:t>
            </a:r>
            <a:r>
              <a:rPr lang="ru-RU" altLang="ru-RU" sz="2400" b="1" kern="0" dirty="0">
                <a:solidFill>
                  <a:srgbClr val="00002E"/>
                </a:solidFill>
                <a:latin typeface="Times New Roman"/>
                <a:cs typeface="Times New Roman"/>
              </a:rPr>
              <a:t>– </a:t>
            </a:r>
            <a:r>
              <a:rPr lang="ru-RU" altLang="ru-RU" sz="2400" b="1" kern="0" dirty="0" smtClean="0">
                <a:solidFill>
                  <a:srgbClr val="00002E"/>
                </a:solidFill>
                <a:latin typeface="Times New Roman"/>
                <a:cs typeface="Times New Roman"/>
              </a:rPr>
              <a:t>5 чел.</a:t>
            </a:r>
            <a:endParaRPr lang="ru-RU" altLang="ru-RU" sz="2400" b="1" kern="0" dirty="0">
              <a:solidFill>
                <a:srgbClr val="00002E"/>
              </a:solidFill>
              <a:latin typeface="Times New Roman"/>
              <a:cs typeface="Times New Roman"/>
            </a:endParaRPr>
          </a:p>
          <a:p>
            <a:pPr lvl="0" fontAlgn="base">
              <a:lnSpc>
                <a:spcPct val="150000"/>
              </a:lnSpc>
              <a:spcAft>
                <a:spcPct val="0"/>
              </a:spcAft>
              <a:buClr>
                <a:srgbClr val="6600FF"/>
              </a:buClr>
              <a:buFontTx/>
              <a:buChar char="•"/>
            </a:pPr>
            <a:r>
              <a:rPr lang="ru-RU" altLang="ru-RU" sz="2400" b="1" i="1" kern="0" dirty="0">
                <a:solidFill>
                  <a:srgbClr val="00002E"/>
                </a:solidFill>
                <a:latin typeface="Times New Roman"/>
                <a:cs typeface="Times New Roman"/>
              </a:rPr>
              <a:t>Учителя, </a:t>
            </a:r>
            <a:r>
              <a:rPr lang="ru-RU" altLang="ru-RU" sz="2400" b="1" i="1" kern="0" dirty="0" smtClean="0">
                <a:solidFill>
                  <a:srgbClr val="00002E"/>
                </a:solidFill>
                <a:latin typeface="Times New Roman"/>
                <a:cs typeface="Times New Roman"/>
              </a:rPr>
              <a:t>награждённые Почётными </a:t>
            </a:r>
            <a:r>
              <a:rPr lang="ru-RU" altLang="ru-RU" sz="2400" b="1" i="1" kern="0" dirty="0">
                <a:solidFill>
                  <a:srgbClr val="00002E"/>
                </a:solidFill>
                <a:latin typeface="Times New Roman"/>
                <a:cs typeface="Times New Roman"/>
              </a:rPr>
              <a:t>грамотами УО – </a:t>
            </a:r>
            <a:r>
              <a:rPr lang="ru-RU" altLang="ru-RU" sz="2400" b="1" i="1" kern="0" dirty="0" smtClean="0">
                <a:solidFill>
                  <a:srgbClr val="00002E"/>
                </a:solidFill>
                <a:latin typeface="Times New Roman"/>
                <a:cs typeface="Times New Roman"/>
              </a:rPr>
              <a:t>8 чел.</a:t>
            </a:r>
            <a:endParaRPr lang="ru-RU" altLang="ru-RU" sz="2400" b="1" i="1" kern="0" dirty="0">
              <a:solidFill>
                <a:srgbClr val="00002E"/>
              </a:solidFill>
              <a:latin typeface="Times New Roman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36022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556792"/>
            <a:ext cx="7920880" cy="4569371"/>
          </a:xfrm>
        </p:spPr>
        <p:txBody>
          <a:bodyPr>
            <a:normAutofit fontScale="925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Современное 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требование в системе образования является общим для всех школ. 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Как достичь результатов, соответствующих современным требованиям в  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условиях малокомплектной школы? </a:t>
            </a:r>
            <a:endParaRPr lang="ru-RU" sz="2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Большую помощь администраций школы и учителям оказывает школьное методическое объединение 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учителей.</a:t>
            </a:r>
          </a:p>
        </p:txBody>
      </p:sp>
    </p:spTree>
    <p:extLst>
      <p:ext uri="{BB962C8B-B14F-4D97-AF65-F5344CB8AC3E}">
        <p14:creationId xmlns:p14="http://schemas.microsoft.com/office/powerpoint/2010/main" val="3740091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484784"/>
            <a:ext cx="8301608" cy="504056"/>
          </a:xfrm>
        </p:spPr>
        <p:txBody>
          <a:bodyPr>
            <a:noAutofit/>
          </a:bodyPr>
          <a:lstStyle/>
          <a:p>
            <a:pPr algn="l"/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Методическое объединение 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учителей 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основным структурным подразделением методической службы учреждения образования, осуществляющим проведение учебно-воспитательной,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методической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внеклассной работы по одному или нескольким родственным учебным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предметам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2564904"/>
            <a:ext cx="7571184" cy="39212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школьного методического объединения</a:t>
            </a:r>
          </a:p>
          <a:p>
            <a:pPr marL="0" indent="0">
              <a:buNone/>
            </a:pP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школе:</a:t>
            </a:r>
          </a:p>
          <a:p>
            <a:pPr marL="0" indent="0">
              <a:buNone/>
            </a:pP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неофициальный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лидер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первооткрыватель основных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методических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представитель передовых идей; </a:t>
            </a:r>
          </a:p>
          <a:p>
            <a:pPr marL="0" indent="0">
              <a:buNone/>
            </a:pP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отрудничает методистами управления образования.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9376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41166701"/>
              </p:ext>
            </p:extLst>
          </p:nvPr>
        </p:nvGraphicFramePr>
        <p:xfrm>
          <a:off x="457200" y="1124744"/>
          <a:ext cx="8229600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4967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89716682"/>
              </p:ext>
            </p:extLst>
          </p:nvPr>
        </p:nvGraphicFramePr>
        <p:xfrm>
          <a:off x="457200" y="764704"/>
          <a:ext cx="8229600" cy="53614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93772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08112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сновная </a:t>
            </a:r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 </a:t>
            </a:r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руководителя ШМО 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3993307"/>
          </a:xfrm>
        </p:spPr>
        <p:txBody>
          <a:bodyPr>
            <a:noAutofit/>
          </a:bodyPr>
          <a:lstStyle/>
          <a:p>
            <a:pPr algn="just"/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(плана МО,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состояния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качества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преподавания предметов;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профессиональной компетентности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учителя;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подходов, влияющих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учебно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воспитательный процесс). </a:t>
            </a:r>
            <a:endParaRPr lang="ru-RU" sz="24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Планирование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 взаимного контроля, внеклассных  мероприятий, конкурсов, праздников). </a:t>
            </a:r>
          </a:p>
          <a:p>
            <a:pPr algn="just"/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заседаний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МО,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творческих отчётов, посещаемости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занятий,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семинаров).</a:t>
            </a: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4983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7157" y="1043608"/>
            <a:ext cx="7416824" cy="1008112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заседаниях МО 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рассматриваются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анализируются такие темы:</a:t>
            </a:r>
            <a:b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6693" y="2051720"/>
            <a:ext cx="8507288" cy="315791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подготовка тематических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месячников;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открытых уроков, внеклассных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мероприятий;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празднование памятных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дат;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знакомство с новостями в области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образования;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индивидуальная работа с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одарёнными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трудоспособными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учащимися;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подготовка учащихся к государственной аттестации 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Основному 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государственному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экзамену и т.д.</a:t>
            </a:r>
            <a:endParaRPr lang="ru-RU" sz="2400" dirty="0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0112" y="4869160"/>
            <a:ext cx="3258786" cy="18330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21270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3057</TotalTime>
  <Words>781</Words>
  <Application>Microsoft Office PowerPoint</Application>
  <PresentationFormat>Экран (4:3)</PresentationFormat>
  <Paragraphs>259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23</vt:i4>
      </vt:variant>
    </vt:vector>
  </HeadingPairs>
  <TitlesOfParts>
    <vt:vector size="25" baseType="lpstr">
      <vt:lpstr>Тема Office</vt:lpstr>
      <vt:lpstr>Специальное оформление</vt:lpstr>
      <vt:lpstr>Методическая деятельность  в малокомплектной  сельской школе </vt:lpstr>
      <vt:lpstr>Презентация PowerPoint</vt:lpstr>
      <vt:lpstr> Учебно-воспитательный процесс обеспечивают : </vt:lpstr>
      <vt:lpstr>Презентация PowerPoint</vt:lpstr>
      <vt:lpstr>Методическое объединение учителей  является основным структурным подразделением методической службы учреждения образования, осуществляющим проведение учебно-воспитательной, методической  и внеклассной работы по одному или нескольким родственным учебным предметам.</vt:lpstr>
      <vt:lpstr>Презентация PowerPoint</vt:lpstr>
      <vt:lpstr>Презентация PowerPoint</vt:lpstr>
      <vt:lpstr>Основная деятельность  руководителя ШМО </vt:lpstr>
      <vt:lpstr>В заседаниях МО рассматриваются  и анализируются такие темы: </vt:lpstr>
      <vt:lpstr>Коллектив нашей школы отличается работоспособностью, стремлением к новым вершинам, высокими результатами.</vt:lpstr>
      <vt:lpstr> Учитель года </vt:lpstr>
      <vt:lpstr> Победители гранта  «Наш лучший учитель» </vt:lpstr>
      <vt:lpstr>Победители гранта  «Учитель – мастер – 2017"</vt:lpstr>
      <vt:lpstr>«Авыл укытучысы» - 2019</vt:lpstr>
      <vt:lpstr>  Результаты обучения </vt:lpstr>
      <vt:lpstr>Результаты ОГЭ за 4 года  </vt:lpstr>
      <vt:lpstr>Презентация PowerPoint</vt:lpstr>
      <vt:lpstr>Результаты  участия на муниципальном этапе предметных олимпиад  </vt:lpstr>
      <vt:lpstr>Республиканский этап олимпиады  по татарской литературе </vt:lpstr>
      <vt:lpstr>Презентация PowerPoint</vt:lpstr>
      <vt:lpstr>Современные технологии позволяют распространить наш опыт работы и достигнуть  результатов.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 презентации</dc:title>
  <dc:creator>Павел</dc:creator>
  <cp:lastModifiedBy>Admin</cp:lastModifiedBy>
  <cp:revision>177</cp:revision>
  <dcterms:created xsi:type="dcterms:W3CDTF">2009-01-08T12:15:48Z</dcterms:created>
  <dcterms:modified xsi:type="dcterms:W3CDTF">2020-10-26T14:05:01Z</dcterms:modified>
</cp:coreProperties>
</file>